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Lst>
  <p:notesMasterIdLst>
    <p:notesMasterId r:id="rId25"/>
  </p:notesMasterIdLst>
  <p:handoutMasterIdLst>
    <p:handoutMasterId r:id="rId26"/>
  </p:handoutMasterIdLst>
  <p:sldIdLst>
    <p:sldId id="256" r:id="rId5"/>
    <p:sldId id="273" r:id="rId6"/>
    <p:sldId id="258" r:id="rId7"/>
    <p:sldId id="269" r:id="rId8"/>
    <p:sldId id="277" r:id="rId9"/>
    <p:sldId id="278" r:id="rId10"/>
    <p:sldId id="279"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6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600">
          <p15:clr>
            <a:srgbClr val="A4A3A4"/>
          </p15:clr>
        </p15:guide>
        <p15:guide id="2" orient="horz" pos="477">
          <p15:clr>
            <a:srgbClr val="A4A3A4"/>
          </p15:clr>
        </p15:guide>
        <p15:guide id="3" orient="horz" pos="864">
          <p15:clr>
            <a:srgbClr val="A4A3A4"/>
          </p15:clr>
        </p15:guide>
        <p15:guide id="4" orient="horz" pos="4080">
          <p15:clr>
            <a:srgbClr val="A4A3A4"/>
          </p15:clr>
        </p15:guide>
        <p15:guide id="5" orient="horz" pos="3888">
          <p15:clr>
            <a:srgbClr val="A4A3A4"/>
          </p15:clr>
        </p15:guide>
        <p15:guide id="6" orient="horz" pos="629">
          <p15:clr>
            <a:srgbClr val="A4A3A4"/>
          </p15:clr>
        </p15:guide>
        <p15:guide id="7" orient="horz" pos="647">
          <p15:clr>
            <a:srgbClr val="A4A3A4"/>
          </p15:clr>
        </p15:guide>
        <p15:guide id="8" orient="horz" pos="2160">
          <p15:clr>
            <a:srgbClr val="A4A3A4"/>
          </p15:clr>
        </p15:guide>
        <p15:guide id="9" pos="2880">
          <p15:clr>
            <a:srgbClr val="A4A3A4"/>
          </p15:clr>
        </p15:guide>
        <p15:guide id="10" pos="5472">
          <p15:clr>
            <a:srgbClr val="A4A3A4"/>
          </p15:clr>
        </p15:guide>
        <p15:guide id="11" pos="404">
          <p15:clr>
            <a:srgbClr val="A4A3A4"/>
          </p15:clr>
        </p15:guide>
        <p15:guide id="12" pos="467">
          <p15:clr>
            <a:srgbClr val="A4A3A4"/>
          </p15:clr>
        </p15:guide>
        <p15:guide id="13" pos="4344">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elson, Jesse" initials="" lastIdx="3" clrIdx="0"/>
  <p:cmAuthor id="1" name="Periscope" initials="" lastIdx="0" clrIdx="1"/>
  <p:cmAuthor id="2" name="Shafer, Jessica" initials="SJ"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9" autoAdjust="0"/>
    <p:restoredTop sz="85486" autoAdjust="0"/>
  </p:normalViewPr>
  <p:slideViewPr>
    <p:cSldViewPr snapToGrid="0" snapToObjects="1" showGuides="1">
      <p:cViewPr>
        <p:scale>
          <a:sx n="100" d="100"/>
          <a:sy n="100" d="100"/>
        </p:scale>
        <p:origin x="-388" y="328"/>
      </p:cViewPr>
      <p:guideLst>
        <p:guide orient="horz" pos="3600"/>
        <p:guide orient="horz" pos="477"/>
        <p:guide orient="horz" pos="864"/>
        <p:guide orient="horz" pos="4080"/>
        <p:guide orient="horz" pos="3888"/>
        <p:guide orient="horz" pos="629"/>
        <p:guide orient="horz" pos="647"/>
        <p:guide orient="horz" pos="2160"/>
        <p:guide pos="2880"/>
        <p:guide pos="5472"/>
        <p:guide pos="404"/>
        <p:guide pos="467"/>
        <p:guide pos="4344"/>
      </p:guideLst>
    </p:cSldViewPr>
  </p:slideViewPr>
  <p:notesTextViewPr>
    <p:cViewPr>
      <p:scale>
        <a:sx n="1" d="1"/>
        <a:sy n="1" d="1"/>
      </p:scale>
      <p:origin x="0" y="0"/>
    </p:cViewPr>
  </p:notesTextViewPr>
  <p:notesViewPr>
    <p:cSldViewPr showGuides="1">
      <p:cViewPr>
        <p:scale>
          <a:sx n="150" d="100"/>
          <a:sy n="150" d="100"/>
        </p:scale>
        <p:origin x="-238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915399"/>
            <a:ext cx="2971800" cy="123111"/>
          </a:xfrm>
          <a:prstGeom prst="rect">
            <a:avLst/>
          </a:prstGeom>
        </p:spPr>
        <p:txBody>
          <a:bodyPr vert="horz" lIns="0" tIns="0" rIns="0" bIns="0" rtlCol="0" anchor="ctr"/>
          <a:lstStyle>
            <a:lvl1pPr algn="r">
              <a:defRPr sz="1200"/>
            </a:lvl1pPr>
          </a:lstStyle>
          <a:p>
            <a:fld id="{728205D9-018B-42B6-AD28-F57F62B837CA}" type="slidenum">
              <a:rPr lang="en-US" sz="900" smtClean="0"/>
              <a:t>‹#›</a:t>
            </a:fld>
            <a:endParaRPr lang="en-US" sz="900" dirty="0"/>
          </a:p>
        </p:txBody>
      </p:sp>
      <p:sp>
        <p:nvSpPr>
          <p:cNvPr id="6" name="TextBox 5"/>
          <p:cNvSpPr txBox="1"/>
          <p:nvPr/>
        </p:nvSpPr>
        <p:spPr>
          <a:xfrm>
            <a:off x="0" y="8915400"/>
            <a:ext cx="5842000" cy="123111"/>
          </a:xfrm>
          <a:prstGeom prst="rect">
            <a:avLst/>
          </a:prstGeom>
          <a:noFill/>
        </p:spPr>
        <p:txBody>
          <a:bodyPr wrap="square" lIns="0" tIns="0" rIns="0" bIns="0" rtlCol="0" anchor="b">
            <a:spAutoFit/>
          </a:bodyPr>
          <a:lstStyle/>
          <a:p>
            <a:r>
              <a:rPr lang="en-US" sz="800" dirty="0">
                <a:solidFill>
                  <a:schemeClr val="tx1"/>
                </a:solidFill>
                <a:latin typeface="Arial"/>
                <a:cs typeface="Arial"/>
              </a:rPr>
              <a:t>Proprietary </a:t>
            </a:r>
            <a:r>
              <a:rPr lang="en-US" sz="800" dirty="0" smtClean="0">
                <a:solidFill>
                  <a:schemeClr val="tx1"/>
                </a:solidFill>
                <a:latin typeface="Arial"/>
                <a:cs typeface="Arial"/>
              </a:rPr>
              <a:t>information </a:t>
            </a:r>
            <a:r>
              <a:rPr lang="en-US" sz="800" dirty="0">
                <a:solidFill>
                  <a:schemeClr val="tx1"/>
                </a:solidFill>
                <a:latin typeface="Arial"/>
                <a:cs typeface="Arial"/>
              </a:rPr>
              <a:t>of UnitedHealth </a:t>
            </a:r>
            <a:r>
              <a:rPr lang="en-US" sz="800" dirty="0" smtClean="0">
                <a:solidFill>
                  <a:schemeClr val="tx1"/>
                </a:solidFill>
                <a:latin typeface="Arial"/>
                <a:cs typeface="Arial"/>
              </a:rPr>
              <a:t>Group. Do </a:t>
            </a:r>
            <a:r>
              <a:rPr lang="en-US" sz="800" dirty="0">
                <a:solidFill>
                  <a:schemeClr val="tx1"/>
                </a:solidFill>
                <a:latin typeface="Arial"/>
                <a:cs typeface="Arial"/>
              </a:rPr>
              <a:t>not distribute or reproduce without express permission of UnitedHealth Group.</a:t>
            </a:r>
          </a:p>
        </p:txBody>
      </p:sp>
      <p:pic>
        <p:nvPicPr>
          <p:cNvPr id="8" name="Picture 7" descr="2015_UHC_Logo_RGB.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5600" y="0"/>
            <a:ext cx="1422400" cy="291335"/>
          </a:xfrm>
          <a:prstGeom prst="rect">
            <a:avLst/>
          </a:prstGeom>
        </p:spPr>
      </p:pic>
    </p:spTree>
    <p:extLst>
      <p:ext uri="{BB962C8B-B14F-4D97-AF65-F5344CB8AC3E}">
        <p14:creationId xmlns:p14="http://schemas.microsoft.com/office/powerpoint/2010/main" val="1192713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3884613" y="8915400"/>
            <a:ext cx="2971800" cy="123112"/>
          </a:xfrm>
          <a:prstGeom prst="rect">
            <a:avLst/>
          </a:prstGeom>
        </p:spPr>
        <p:txBody>
          <a:bodyPr vert="horz" lIns="0" tIns="45720" rIns="0" bIns="45720" rtlCol="0" anchor="ctr"/>
          <a:lstStyle>
            <a:lvl1pPr algn="r">
              <a:defRPr sz="900"/>
            </a:lvl1pPr>
          </a:lstStyle>
          <a:p>
            <a:fld id="{AB487858-B996-4291-96F9-A7500760731E}" type="slidenum">
              <a:rPr lang="en-US" smtClean="0"/>
              <a:pPr/>
              <a:t>‹#›</a:t>
            </a:fld>
            <a:endParaRPr lang="en-US" dirty="0"/>
          </a:p>
        </p:txBody>
      </p:sp>
      <p:sp>
        <p:nvSpPr>
          <p:cNvPr id="8" name="TextBox 7"/>
          <p:cNvSpPr txBox="1"/>
          <p:nvPr/>
        </p:nvSpPr>
        <p:spPr>
          <a:xfrm>
            <a:off x="0" y="8915400"/>
            <a:ext cx="5842000" cy="123111"/>
          </a:xfrm>
          <a:prstGeom prst="rect">
            <a:avLst/>
          </a:prstGeom>
          <a:noFill/>
        </p:spPr>
        <p:txBody>
          <a:bodyPr wrap="square" lIns="0" tIns="0" rIns="0" bIns="0" rtlCol="0" anchor="b">
            <a:spAutoFit/>
          </a:bodyPr>
          <a:lstStyle/>
          <a:p>
            <a:r>
              <a:rPr lang="en-US" sz="800" dirty="0">
                <a:solidFill>
                  <a:schemeClr val="tx1"/>
                </a:solidFill>
                <a:latin typeface="Arial"/>
                <a:cs typeface="Arial"/>
              </a:rPr>
              <a:t>Proprietary </a:t>
            </a:r>
            <a:r>
              <a:rPr lang="en-US" sz="800" dirty="0" smtClean="0">
                <a:solidFill>
                  <a:schemeClr val="tx1"/>
                </a:solidFill>
                <a:latin typeface="Arial"/>
                <a:cs typeface="Arial"/>
              </a:rPr>
              <a:t>information </a:t>
            </a:r>
            <a:r>
              <a:rPr lang="en-US" sz="800" dirty="0">
                <a:solidFill>
                  <a:schemeClr val="tx1"/>
                </a:solidFill>
                <a:latin typeface="Arial"/>
                <a:cs typeface="Arial"/>
              </a:rPr>
              <a:t>of UnitedHealth </a:t>
            </a:r>
            <a:r>
              <a:rPr lang="en-US" sz="800" dirty="0" smtClean="0">
                <a:solidFill>
                  <a:schemeClr val="tx1"/>
                </a:solidFill>
                <a:latin typeface="Arial"/>
                <a:cs typeface="Arial"/>
              </a:rPr>
              <a:t>Group. Do </a:t>
            </a:r>
            <a:r>
              <a:rPr lang="en-US" sz="800" dirty="0">
                <a:solidFill>
                  <a:schemeClr val="tx1"/>
                </a:solidFill>
                <a:latin typeface="Arial"/>
                <a:cs typeface="Arial"/>
              </a:rPr>
              <a:t>not distribute or reproduce without express permission of UnitedHealth Group.</a:t>
            </a:r>
          </a:p>
        </p:txBody>
      </p:sp>
      <p:pic>
        <p:nvPicPr>
          <p:cNvPr id="9" name="Picture 8" descr="2015_UHC_Logo_RGB.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5600" y="0"/>
            <a:ext cx="1422400" cy="291335"/>
          </a:xfrm>
          <a:prstGeom prst="rect">
            <a:avLst/>
          </a:prstGeom>
        </p:spPr>
      </p:pic>
    </p:spTree>
    <p:extLst>
      <p:ext uri="{BB962C8B-B14F-4D97-AF65-F5344CB8AC3E}">
        <p14:creationId xmlns:p14="http://schemas.microsoft.com/office/powerpoint/2010/main" val="2703806767"/>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1pPr>
    <a:lvl2pPr marL="34290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2pPr>
    <a:lvl3pPr marL="51435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3pPr>
    <a:lvl4pPr marL="68580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4pPr>
    <a:lvl5pPr marL="85725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1</a:t>
            </a:fld>
            <a:endParaRPr lang="en-US" dirty="0"/>
          </a:p>
        </p:txBody>
      </p:sp>
    </p:spTree>
    <p:extLst>
      <p:ext uri="{BB962C8B-B14F-4D97-AF65-F5344CB8AC3E}">
        <p14:creationId xmlns:p14="http://schemas.microsoft.com/office/powerpoint/2010/main" val="1894497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rgbClr val="4D4D4D"/>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B487858-B996-4291-96F9-A7500760731E}" type="slidenum">
              <a:rPr lang="en-US" smtClean="0"/>
              <a:pPr/>
              <a:t>3</a:t>
            </a:fld>
            <a:endParaRPr lang="en-US" dirty="0"/>
          </a:p>
        </p:txBody>
      </p:sp>
    </p:spTree>
    <p:extLst>
      <p:ext uri="{BB962C8B-B14F-4D97-AF65-F5344CB8AC3E}">
        <p14:creationId xmlns:p14="http://schemas.microsoft.com/office/powerpoint/2010/main" val="166624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4</a:t>
            </a:fld>
            <a:endParaRPr lang="en-US" dirty="0"/>
          </a:p>
        </p:txBody>
      </p:sp>
    </p:spTree>
    <p:extLst>
      <p:ext uri="{BB962C8B-B14F-4D97-AF65-F5344CB8AC3E}">
        <p14:creationId xmlns:p14="http://schemas.microsoft.com/office/powerpoint/2010/main" val="2501031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rgbClr val="4D4D4D"/>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B487858-B996-4291-96F9-A7500760731E}" type="slidenum">
              <a:rPr lang="en-US" smtClean="0"/>
              <a:pPr/>
              <a:t>8</a:t>
            </a:fld>
            <a:endParaRPr lang="en-US" dirty="0"/>
          </a:p>
        </p:txBody>
      </p:sp>
    </p:spTree>
    <p:extLst>
      <p:ext uri="{BB962C8B-B14F-4D97-AF65-F5344CB8AC3E}">
        <p14:creationId xmlns:p14="http://schemas.microsoft.com/office/powerpoint/2010/main" val="1940578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rgbClr val="4D4D4D"/>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B487858-B996-4291-96F9-A7500760731E}" type="slidenum">
              <a:rPr lang="en-US" smtClean="0"/>
              <a:pPr/>
              <a:t>20</a:t>
            </a:fld>
            <a:endParaRPr lang="en-US" dirty="0"/>
          </a:p>
        </p:txBody>
      </p:sp>
    </p:spTree>
    <p:extLst>
      <p:ext uri="{BB962C8B-B14F-4D97-AF65-F5344CB8AC3E}">
        <p14:creationId xmlns:p14="http://schemas.microsoft.com/office/powerpoint/2010/main" val="42790280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628650" y="1952625"/>
            <a:ext cx="7772400" cy="1470025"/>
          </a:xfrm>
        </p:spPr>
        <p:txBody>
          <a:bodyPr anchor="b">
            <a:noAutofit/>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627063" y="3432175"/>
            <a:ext cx="7772400" cy="1752600"/>
          </a:xfrm>
        </p:spPr>
        <p:txBody>
          <a:bodyPr>
            <a:noAutofit/>
          </a:bodyPr>
          <a:lstStyle>
            <a:lvl1pPr marL="0" indent="0" algn="l">
              <a:buNone/>
              <a:defRPr sz="2000" b="1">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bwMode="auto">
          <a:xfrm rot="10800000" flipH="1">
            <a:off x="1" y="0"/>
            <a:ext cx="228600" cy="6858000"/>
          </a:xfrm>
          <a:prstGeom prst="rect">
            <a:avLst/>
          </a:prstGeom>
          <a:solidFill>
            <a:srgbClr val="00A8F7"/>
          </a:solidFill>
          <a:ln>
            <a:no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A8F7"/>
              </a:solidFill>
              <a:effectLst/>
              <a:latin typeface="Arial" charset="0"/>
              <a:ea typeface="ＭＳ Ｐゴシック" pitchFamily="34" charset="-128"/>
            </a:endParaRPr>
          </a:p>
        </p:txBody>
      </p:sp>
      <p:pic>
        <p:nvPicPr>
          <p:cNvPr id="8" name="Picture 7" descr="2015_UHC_Logo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07062" y="5979096"/>
            <a:ext cx="2222220" cy="455154"/>
          </a:xfrm>
          <a:prstGeom prst="rect">
            <a:avLst/>
          </a:prstGeom>
        </p:spPr>
      </p:pic>
    </p:spTree>
    <p:extLst>
      <p:ext uri="{BB962C8B-B14F-4D97-AF65-F5344CB8AC3E}">
        <p14:creationId xmlns:p14="http://schemas.microsoft.com/office/powerpoint/2010/main" val="33428397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_Section Title 1">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a:xfrm>
            <a:off x="7620000" y="6528259"/>
            <a:ext cx="1066800" cy="167847"/>
          </a:xfrm>
        </p:spPr>
        <p:txBody>
          <a:bodyPr/>
          <a:lstStyle/>
          <a:p>
            <a:fld id="{90F9BDA0-AF0E-4BA8-B742-3B9C92A3E6FE}" type="slidenum">
              <a:rPr lang="en-US" smtClean="0"/>
              <a:t>‹#›</a:t>
            </a:fld>
            <a:endParaRPr lang="en-US" dirty="0"/>
          </a:p>
        </p:txBody>
      </p:sp>
      <p:sp>
        <p:nvSpPr>
          <p:cNvPr id="7" name="Picture Placeholder 6"/>
          <p:cNvSpPr>
            <a:spLocks noGrp="1"/>
          </p:cNvSpPr>
          <p:nvPr>
            <p:ph type="pic" sz="quarter" idx="13" hasCustomPrompt="1"/>
          </p:nvPr>
        </p:nvSpPr>
        <p:spPr>
          <a:xfrm>
            <a:off x="0" y="0"/>
            <a:ext cx="4572000" cy="6858000"/>
          </a:xfrm>
        </p:spPr>
        <p:txBody>
          <a:bodyPr anchor="ctr"/>
          <a:lstStyle>
            <a:lvl1pPr marL="0" indent="0" algn="ctr">
              <a:buNone/>
              <a:defRPr/>
            </a:lvl1pPr>
          </a:lstStyle>
          <a:p>
            <a:r>
              <a:rPr lang="en-US" dirty="0" smtClean="0"/>
              <a:t>Drag picture to placeholder or click on icon to place picture in this space</a:t>
            </a:r>
            <a:endParaRPr lang="en-US" dirty="0"/>
          </a:p>
        </p:txBody>
      </p:sp>
    </p:spTree>
    <p:extLst>
      <p:ext uri="{BB962C8B-B14F-4D97-AF65-F5344CB8AC3E}">
        <p14:creationId xmlns:p14="http://schemas.microsoft.com/office/powerpoint/2010/main" val="181371423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6" name="Rectangle 5"/>
          <p:cNvSpPr/>
          <p:nvPr userDrawn="1"/>
        </p:nvSpPr>
        <p:spPr bwMode="auto">
          <a:xfrm>
            <a:off x="0" y="0"/>
            <a:ext cx="9144000" cy="5715000"/>
          </a:xfrm>
          <a:prstGeom prst="rect">
            <a:avLst/>
          </a:prstGeom>
          <a:solidFill>
            <a:srgbClr val="003DA1"/>
          </a:solidFill>
          <a:ln>
            <a:no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646D72"/>
              </a:solidFill>
              <a:effectLst/>
              <a:latin typeface="Arial" charset="0"/>
              <a:ea typeface="ＭＳ Ｐゴシック" pitchFamily="34" charset="-128"/>
            </a:endParaRPr>
          </a:p>
        </p:txBody>
      </p:sp>
      <p:sp>
        <p:nvSpPr>
          <p:cNvPr id="2" name="Title 1"/>
          <p:cNvSpPr>
            <a:spLocks noGrp="1"/>
          </p:cNvSpPr>
          <p:nvPr>
            <p:ph type="ctrTitle"/>
          </p:nvPr>
        </p:nvSpPr>
        <p:spPr>
          <a:xfrm>
            <a:off x="628650" y="1952625"/>
            <a:ext cx="7772400" cy="1470025"/>
          </a:xfrm>
        </p:spPr>
        <p:txBody>
          <a:bodyPr vert="horz" lIns="91440" tIns="45720" rIns="91440" bIns="45720" rtlCol="0" anchor="b">
            <a:noAutofit/>
          </a:bodyPr>
          <a:lstStyle>
            <a:lvl1pPr>
              <a:defRPr lang="en-US" sz="3600" dirty="0">
                <a:solidFill>
                  <a:schemeClr val="bg1"/>
                </a:solidFill>
              </a:defRPr>
            </a:lvl1pPr>
          </a:lstStyle>
          <a:p>
            <a:pPr lvl="0"/>
            <a:r>
              <a:rPr lang="en-US" dirty="0" smtClean="0"/>
              <a:t>Click to edit Master title style</a:t>
            </a:r>
            <a:endParaRPr lang="en-US" dirty="0"/>
          </a:p>
        </p:txBody>
      </p:sp>
      <p:sp>
        <p:nvSpPr>
          <p:cNvPr id="3" name="Subtitle 2"/>
          <p:cNvSpPr>
            <a:spLocks noGrp="1"/>
          </p:cNvSpPr>
          <p:nvPr>
            <p:ph type="subTitle" idx="1"/>
          </p:nvPr>
        </p:nvSpPr>
        <p:spPr>
          <a:xfrm>
            <a:off x="627063" y="3432175"/>
            <a:ext cx="7772400" cy="1752600"/>
          </a:xfrm>
        </p:spPr>
        <p:txBody>
          <a:bodyPr>
            <a:noAutofit/>
          </a:bodyPr>
          <a:lstStyle>
            <a:lvl1pPr marL="0" indent="0" algn="l">
              <a:buNone/>
              <a:defRPr sz="20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bwMode="auto">
          <a:xfrm rot="10800000" flipH="1">
            <a:off x="1" y="0"/>
            <a:ext cx="228600" cy="6858000"/>
          </a:xfrm>
          <a:prstGeom prst="rect">
            <a:avLst/>
          </a:prstGeom>
          <a:solidFill>
            <a:srgbClr val="00A8F7"/>
          </a:solidFill>
          <a:ln>
            <a:no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A8F7"/>
              </a:solidFill>
              <a:effectLst/>
              <a:latin typeface="Arial" charset="0"/>
              <a:ea typeface="ＭＳ Ｐゴシック" pitchFamily="34" charset="-128"/>
            </a:endParaRPr>
          </a:p>
        </p:txBody>
      </p:sp>
      <p:pic>
        <p:nvPicPr>
          <p:cNvPr id="9" name="Picture 8" descr="2015_UHC_Logo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07062" y="5979096"/>
            <a:ext cx="2222220" cy="455154"/>
          </a:xfrm>
          <a:prstGeom prst="rect">
            <a:avLst/>
          </a:prstGeom>
        </p:spPr>
      </p:pic>
    </p:spTree>
    <p:extLst>
      <p:ext uri="{BB962C8B-B14F-4D97-AF65-F5344CB8AC3E}">
        <p14:creationId xmlns:p14="http://schemas.microsoft.com/office/powerpoint/2010/main" val="156159472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hoto">
    <p:bg>
      <p:bgRef idx="1001">
        <a:schemeClr val="bg1"/>
      </p:bgRef>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228600" y="0"/>
            <a:ext cx="8915400" cy="5722938"/>
          </a:xfrm>
        </p:spPr>
        <p:txBody>
          <a:bodyPr/>
          <a:lstStyle/>
          <a:p>
            <a:endParaRPr lang="en-US" dirty="0"/>
          </a:p>
        </p:txBody>
      </p:sp>
      <p:sp>
        <p:nvSpPr>
          <p:cNvPr id="7" name="Rectangle 6"/>
          <p:cNvSpPr/>
          <p:nvPr userDrawn="1"/>
        </p:nvSpPr>
        <p:spPr bwMode="auto">
          <a:xfrm rot="10800000" flipH="1">
            <a:off x="1" y="0"/>
            <a:ext cx="228600" cy="6858000"/>
          </a:xfrm>
          <a:prstGeom prst="rect">
            <a:avLst/>
          </a:prstGeom>
          <a:solidFill>
            <a:srgbClr val="00A8F7"/>
          </a:solidFill>
          <a:ln>
            <a:no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A8F7"/>
              </a:solidFill>
              <a:effectLst/>
              <a:latin typeface="Arial" charset="0"/>
              <a:ea typeface="ＭＳ Ｐゴシック" pitchFamily="34" charset="-128"/>
            </a:endParaRPr>
          </a:p>
        </p:txBody>
      </p:sp>
      <p:pic>
        <p:nvPicPr>
          <p:cNvPr id="8" name="Picture 7" descr="2015_UHC_Logo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07062" y="5979096"/>
            <a:ext cx="2222220" cy="455154"/>
          </a:xfrm>
          <a:prstGeom prst="rect">
            <a:avLst/>
          </a:prstGeom>
        </p:spPr>
      </p:pic>
      <p:sp>
        <p:nvSpPr>
          <p:cNvPr id="2" name="Title 1"/>
          <p:cNvSpPr>
            <a:spLocks noGrp="1"/>
          </p:cNvSpPr>
          <p:nvPr>
            <p:ph type="ctrTitle"/>
          </p:nvPr>
        </p:nvSpPr>
        <p:spPr>
          <a:xfrm>
            <a:off x="628650" y="3962400"/>
            <a:ext cx="7772400" cy="755650"/>
          </a:xfrm>
        </p:spPr>
        <p:txBody>
          <a:bodyPr anchor="b">
            <a:noAutofit/>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627063" y="4648200"/>
            <a:ext cx="7772400" cy="900905"/>
          </a:xfrm>
        </p:spPr>
        <p:txBody>
          <a:bodyPr>
            <a:noAutofit/>
          </a:bodyPr>
          <a:lstStyle>
            <a:lvl1pPr marL="0" indent="0" algn="l">
              <a:buNone/>
              <a:defRPr sz="2000" b="1">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88611987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lvl1pPr>
              <a:defRPr lang="en-US"/>
            </a:lvl1pPr>
          </a:lstStyle>
          <a:p>
            <a:pPr lvl="0"/>
            <a:r>
              <a:rPr lang="en-US" dirty="0" smtClean="0"/>
              <a:t>Click to edit Master title style</a:t>
            </a:r>
            <a:endParaRPr lang="en-US" dirty="0"/>
          </a:p>
        </p:txBody>
      </p:sp>
      <p:sp>
        <p:nvSpPr>
          <p:cNvPr id="3" name="Content Placeholder 2"/>
          <p:cNvSpPr>
            <a:spLocks noGrp="1"/>
          </p:cNvSpPr>
          <p:nvPr>
            <p:ph idx="1"/>
          </p:nvPr>
        </p:nvSpPr>
        <p:spPr>
          <a:xfrm>
            <a:off x="641350" y="1371600"/>
            <a:ext cx="8045450" cy="4800600"/>
          </a:xfrm>
        </p:spPr>
        <p:txBody>
          <a:bodyPr>
            <a:noAutofit/>
          </a:bodyPr>
          <a:lstStyle>
            <a:lvl2pPr marL="342900" indent="-152400">
              <a:buFont typeface="Arial" panose="020B0604020202020204" pitchFamily="34" charset="0"/>
              <a:buChar char="-"/>
              <a:defRPr/>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dirty="0"/>
          </a:p>
        </p:txBody>
      </p:sp>
    </p:spTree>
    <p:extLst>
      <p:ext uri="{BB962C8B-B14F-4D97-AF65-F5344CB8AC3E}">
        <p14:creationId xmlns:p14="http://schemas.microsoft.com/office/powerpoint/2010/main" val="4892172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Photo">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570663" y="996950"/>
            <a:ext cx="2573337" cy="5462588"/>
          </a:xfrm>
        </p:spPr>
        <p:txBody>
          <a:bodyPr anchor="ctr"/>
          <a:lstStyle>
            <a:lvl1pPr marL="0" indent="0" algn="ctr">
              <a:buNone/>
              <a:defRPr/>
            </a:lvl1pPr>
          </a:lstStyle>
          <a:p>
            <a:endParaRPr lang="en-US" dirty="0"/>
          </a:p>
        </p:txBody>
      </p:sp>
      <p:sp>
        <p:nvSpPr>
          <p:cNvPr id="2" name="Title 1"/>
          <p:cNvSpPr>
            <a:spLocks noGrp="1"/>
          </p:cNvSpPr>
          <p:nvPr>
            <p:ph type="title"/>
          </p:nvPr>
        </p:nvSpPr>
        <p:spPr/>
        <p:txBody>
          <a:bodyPr vert="horz" lIns="91440" tIns="45720" rIns="91440" bIns="45720" rtlCol="0" anchor="ctr">
            <a:normAutofit/>
          </a:bodyPr>
          <a:lstStyle>
            <a:lvl1pPr>
              <a:defRPr lang="en-US"/>
            </a:lvl1pPr>
          </a:lstStyle>
          <a:p>
            <a:pPr lvl="0"/>
            <a:r>
              <a:rPr lang="en-US" dirty="0" smtClean="0"/>
              <a:t>Click to edit Master title style</a:t>
            </a:r>
            <a:endParaRPr lang="en-US" dirty="0"/>
          </a:p>
        </p:txBody>
      </p:sp>
      <p:sp>
        <p:nvSpPr>
          <p:cNvPr id="3" name="Content Placeholder 2"/>
          <p:cNvSpPr>
            <a:spLocks noGrp="1"/>
          </p:cNvSpPr>
          <p:nvPr>
            <p:ph idx="1"/>
          </p:nvPr>
        </p:nvSpPr>
        <p:spPr>
          <a:xfrm>
            <a:off x="641350" y="1371600"/>
            <a:ext cx="5929434" cy="4800600"/>
          </a:xfrm>
        </p:spPr>
        <p:txBody>
          <a:bodyPr>
            <a:noAutofit/>
          </a:bodyPr>
          <a:lstStyle>
            <a:lvl2pPr marL="342900" indent="-152400">
              <a:buFont typeface="Arial" panose="020B0604020202020204" pitchFamily="34" charset="0"/>
              <a:buChar char="-"/>
              <a:defRPr/>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dirty="0"/>
          </a:p>
        </p:txBody>
      </p:sp>
    </p:spTree>
    <p:extLst>
      <p:ext uri="{BB962C8B-B14F-4D97-AF65-F5344CB8AC3E}">
        <p14:creationId xmlns:p14="http://schemas.microsoft.com/office/powerpoint/2010/main" val="86407730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lvl1pPr>
              <a:defRPr lang="en-US"/>
            </a:lvl1pPr>
          </a:lstStyle>
          <a:p>
            <a:pPr lvl="0"/>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90F9BDA0-AF0E-4BA8-B742-3B9C92A3E6FE}" type="slidenum">
              <a:rPr lang="en-US" smtClean="0"/>
              <a:t>‹#›</a:t>
            </a:fld>
            <a:endParaRPr lang="en-US" dirty="0"/>
          </a:p>
        </p:txBody>
      </p:sp>
    </p:spTree>
    <p:extLst>
      <p:ext uri="{BB962C8B-B14F-4D97-AF65-F5344CB8AC3E}">
        <p14:creationId xmlns:p14="http://schemas.microsoft.com/office/powerpoint/2010/main" val="158351029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Title 1">
    <p:spTree>
      <p:nvGrpSpPr>
        <p:cNvPr id="1" name=""/>
        <p:cNvGrpSpPr/>
        <p:nvPr/>
      </p:nvGrpSpPr>
      <p:grpSpPr>
        <a:xfrm>
          <a:off x="0" y="0"/>
          <a:ext cx="0" cy="0"/>
          <a:chOff x="0" y="0"/>
          <a:chExt cx="0" cy="0"/>
        </a:xfrm>
      </p:grpSpPr>
      <p:sp>
        <p:nvSpPr>
          <p:cNvPr id="2" name="Title 1"/>
          <p:cNvSpPr>
            <a:spLocks noGrp="1"/>
          </p:cNvSpPr>
          <p:nvPr>
            <p:ph type="ctrTitle"/>
          </p:nvPr>
        </p:nvSpPr>
        <p:spPr>
          <a:xfrm>
            <a:off x="628650" y="2693988"/>
            <a:ext cx="7772400" cy="1470025"/>
          </a:xfrm>
        </p:spPr>
        <p:txBody>
          <a:bodyPr anchor="ctr">
            <a:noAutofit/>
          </a:bodyPr>
          <a:lstStyle>
            <a:lvl1pPr>
              <a:defRPr sz="3600"/>
            </a:lvl1pPr>
          </a:lstStyle>
          <a:p>
            <a:r>
              <a:rPr lang="en-US" dirty="0" smtClean="0"/>
              <a:t>Click to edit Master title style</a:t>
            </a:r>
            <a:endParaRPr lang="en-US" dirty="0"/>
          </a:p>
        </p:txBody>
      </p:sp>
      <p:sp>
        <p:nvSpPr>
          <p:cNvPr id="7" name="Rectangle 6"/>
          <p:cNvSpPr/>
          <p:nvPr userDrawn="1"/>
        </p:nvSpPr>
        <p:spPr bwMode="auto">
          <a:xfrm rot="10800000" flipH="1">
            <a:off x="1" y="0"/>
            <a:ext cx="228600" cy="6858000"/>
          </a:xfrm>
          <a:prstGeom prst="rect">
            <a:avLst/>
          </a:prstGeom>
          <a:solidFill>
            <a:srgbClr val="00A8F7"/>
          </a:solidFill>
          <a:ln>
            <a:no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A8F7"/>
              </a:solidFill>
              <a:effectLst/>
              <a:latin typeface="Arial" charset="0"/>
              <a:ea typeface="ＭＳ Ｐゴシック" pitchFamily="34" charset="-128"/>
            </a:endParaRPr>
          </a:p>
        </p:txBody>
      </p:sp>
    </p:spTree>
    <p:extLst>
      <p:ext uri="{BB962C8B-B14F-4D97-AF65-F5344CB8AC3E}">
        <p14:creationId xmlns:p14="http://schemas.microsoft.com/office/powerpoint/2010/main" val="20610097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Title 2">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28650" y="2693988"/>
            <a:ext cx="7772400" cy="1470025"/>
          </a:xfrm>
        </p:spPr>
        <p:txBody>
          <a:bodyPr anchor="ctr">
            <a:noAutofit/>
          </a:bodyPr>
          <a:lstStyle>
            <a:lvl1pPr>
              <a:defRPr sz="3600">
                <a:solidFill>
                  <a:schemeClr val="bg1"/>
                </a:solidFill>
              </a:defRPr>
            </a:lvl1pPr>
          </a:lstStyle>
          <a:p>
            <a:r>
              <a:rPr lang="en-US" dirty="0" smtClean="0"/>
              <a:t>Click to edit Master title style</a:t>
            </a:r>
            <a:endParaRPr lang="en-US" dirty="0"/>
          </a:p>
        </p:txBody>
      </p:sp>
      <p:sp>
        <p:nvSpPr>
          <p:cNvPr id="7" name="Rectangle 6"/>
          <p:cNvSpPr/>
          <p:nvPr userDrawn="1"/>
        </p:nvSpPr>
        <p:spPr bwMode="auto">
          <a:xfrm rot="10800000" flipH="1">
            <a:off x="1" y="0"/>
            <a:ext cx="228600" cy="6858000"/>
          </a:xfrm>
          <a:prstGeom prst="rect">
            <a:avLst/>
          </a:prstGeom>
          <a:solidFill>
            <a:srgbClr val="00A8F7"/>
          </a:solidFill>
          <a:ln>
            <a:no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A8F7"/>
              </a:solidFill>
              <a:effectLst/>
              <a:latin typeface="Arial" charset="0"/>
              <a:ea typeface="ＭＳ Ｐゴシック" pitchFamily="34" charset="-128"/>
            </a:endParaRPr>
          </a:p>
        </p:txBody>
      </p:sp>
    </p:spTree>
    <p:extLst>
      <p:ext uri="{BB962C8B-B14F-4D97-AF65-F5344CB8AC3E}">
        <p14:creationId xmlns:p14="http://schemas.microsoft.com/office/powerpoint/2010/main" val="79967720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a:xfrm>
            <a:off x="7620000" y="6528259"/>
            <a:ext cx="1066800" cy="167847"/>
          </a:xfrm>
        </p:spPr>
        <p:txBody>
          <a:bodyPr/>
          <a:lstStyle/>
          <a:p>
            <a:fld id="{90F9BDA0-AF0E-4BA8-B742-3B9C92A3E6FE}" type="slidenum">
              <a:rPr lang="en-US" smtClean="0"/>
              <a:t>‹#›</a:t>
            </a:fld>
            <a:endParaRPr lang="en-US" dirty="0"/>
          </a:p>
        </p:txBody>
      </p:sp>
    </p:spTree>
    <p:extLst>
      <p:ext uri="{BB962C8B-B14F-4D97-AF65-F5344CB8AC3E}">
        <p14:creationId xmlns:p14="http://schemas.microsoft.com/office/powerpoint/2010/main" val="282005660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7184" y="228600"/>
            <a:ext cx="5943600" cy="79057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41350" y="1371600"/>
            <a:ext cx="804545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4"/>
          </p:nvPr>
        </p:nvSpPr>
        <p:spPr>
          <a:xfrm>
            <a:off x="7620000" y="6528259"/>
            <a:ext cx="1066800" cy="167847"/>
          </a:xfrm>
          <a:prstGeom prst="rect">
            <a:avLst/>
          </a:prstGeom>
        </p:spPr>
        <p:txBody>
          <a:bodyPr vert="horz" lIns="0" tIns="0" rIns="0" bIns="0" rtlCol="0" anchor="b"/>
          <a:lstStyle>
            <a:lvl1pPr algn="r">
              <a:defRPr sz="900">
                <a:solidFill>
                  <a:schemeClr val="tx1"/>
                </a:solidFill>
              </a:defRPr>
            </a:lvl1pPr>
          </a:lstStyle>
          <a:p>
            <a:fld id="{90F9BDA0-AF0E-4BA8-B742-3B9C92A3E6FE}" type="slidenum">
              <a:rPr lang="en-US" smtClean="0"/>
              <a:pPr/>
              <a:t>‹#›</a:t>
            </a:fld>
            <a:endParaRPr lang="en-US" dirty="0"/>
          </a:p>
        </p:txBody>
      </p:sp>
      <p:cxnSp>
        <p:nvCxnSpPr>
          <p:cNvPr id="7" name="Straight Connector 6"/>
          <p:cNvCxnSpPr/>
          <p:nvPr/>
        </p:nvCxnSpPr>
        <p:spPr bwMode="auto">
          <a:xfrm>
            <a:off x="746125" y="990600"/>
            <a:ext cx="8397875" cy="0"/>
          </a:xfrm>
          <a:prstGeom prst="line">
            <a:avLst/>
          </a:prstGeom>
          <a:solidFill>
            <a:srgbClr val="798387"/>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2015_UHC_Logo_RGB.eps"/>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887102" y="424618"/>
            <a:ext cx="1828800" cy="374574"/>
          </a:xfrm>
          <a:prstGeom prst="rect">
            <a:avLst/>
          </a:prstGeom>
        </p:spPr>
      </p:pic>
      <p:sp>
        <p:nvSpPr>
          <p:cNvPr id="10" name="TextBox 9"/>
          <p:cNvSpPr txBox="1"/>
          <p:nvPr/>
        </p:nvSpPr>
        <p:spPr>
          <a:xfrm>
            <a:off x="744220" y="6603773"/>
            <a:ext cx="5842000" cy="92333"/>
          </a:xfrm>
          <a:prstGeom prst="rect">
            <a:avLst/>
          </a:prstGeom>
          <a:noFill/>
        </p:spPr>
        <p:txBody>
          <a:bodyPr wrap="square" lIns="0" tIns="0" rIns="0" bIns="0" rtlCol="0" anchor="b">
            <a:spAutoFit/>
          </a:bodyPr>
          <a:lstStyle/>
          <a:p>
            <a:r>
              <a:rPr lang="en-US" sz="600" dirty="0">
                <a:solidFill>
                  <a:schemeClr val="tx1"/>
                </a:solidFill>
                <a:latin typeface="Arial"/>
                <a:cs typeface="Arial"/>
              </a:rPr>
              <a:t>Proprietary </a:t>
            </a:r>
            <a:r>
              <a:rPr lang="en-US" sz="600" dirty="0" smtClean="0">
                <a:solidFill>
                  <a:schemeClr val="tx1"/>
                </a:solidFill>
                <a:latin typeface="Arial"/>
                <a:cs typeface="Arial"/>
              </a:rPr>
              <a:t>information </a:t>
            </a:r>
            <a:r>
              <a:rPr lang="en-US" sz="600" dirty="0">
                <a:solidFill>
                  <a:schemeClr val="tx1"/>
                </a:solidFill>
                <a:latin typeface="Arial"/>
                <a:cs typeface="Arial"/>
              </a:rPr>
              <a:t>of UnitedHealth </a:t>
            </a:r>
            <a:r>
              <a:rPr lang="en-US" sz="600" dirty="0" smtClean="0">
                <a:solidFill>
                  <a:schemeClr val="tx1"/>
                </a:solidFill>
                <a:latin typeface="Arial"/>
                <a:cs typeface="Arial"/>
              </a:rPr>
              <a:t>Group. Do </a:t>
            </a:r>
            <a:r>
              <a:rPr lang="en-US" sz="600" dirty="0">
                <a:solidFill>
                  <a:schemeClr val="tx1"/>
                </a:solidFill>
                <a:latin typeface="Arial"/>
                <a:cs typeface="Arial"/>
              </a:rPr>
              <a:t>not distribute or reproduce without express permission of UnitedHealth Group.</a:t>
            </a:r>
          </a:p>
        </p:txBody>
      </p:sp>
      <p:cxnSp>
        <p:nvCxnSpPr>
          <p:cNvPr id="11" name="Straight Connector 10"/>
          <p:cNvCxnSpPr/>
          <p:nvPr/>
        </p:nvCxnSpPr>
        <p:spPr bwMode="auto">
          <a:xfrm>
            <a:off x="746125" y="6466703"/>
            <a:ext cx="8397875" cy="0"/>
          </a:xfrm>
          <a:prstGeom prst="line">
            <a:avLst/>
          </a:prstGeom>
          <a:solidFill>
            <a:schemeClr val="accent1"/>
          </a:solidFill>
          <a:ln w="6350" cap="flat" cmpd="sng" algn="ctr">
            <a:solidFill>
              <a:srgbClr val="8C959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Rectangle 11"/>
          <p:cNvSpPr/>
          <p:nvPr/>
        </p:nvSpPr>
        <p:spPr bwMode="auto">
          <a:xfrm rot="10800000" flipH="1">
            <a:off x="1" y="0"/>
            <a:ext cx="228600" cy="6858000"/>
          </a:xfrm>
          <a:prstGeom prst="rect">
            <a:avLst/>
          </a:prstGeom>
          <a:solidFill>
            <a:schemeClr val="accent3"/>
          </a:solidFill>
          <a:ln>
            <a:noFill/>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rgbClr val="00A8F7"/>
              </a:solidFill>
              <a:effectLst/>
              <a:latin typeface="Arial" charset="0"/>
              <a:ea typeface="ＭＳ Ｐゴシック" pitchFamily="34" charset="-128"/>
            </a:endParaRPr>
          </a:p>
        </p:txBody>
      </p:sp>
    </p:spTree>
    <p:extLst>
      <p:ext uri="{BB962C8B-B14F-4D97-AF65-F5344CB8AC3E}">
        <p14:creationId xmlns:p14="http://schemas.microsoft.com/office/powerpoint/2010/main" val="2826656894"/>
      </p:ext>
    </p:extLst>
  </p:cSld>
  <p:clrMap bg1="lt1" tx1="dk1" bg2="lt2" tx2="dk2" accent1="accent1" accent2="accent2" accent3="accent3" accent4="accent4" accent5="accent5" accent6="accent6" hlink="hlink" folHlink="folHlink"/>
  <p:sldLayoutIdLst>
    <p:sldLayoutId id="2147483671" r:id="rId1"/>
    <p:sldLayoutId id="2147483682" r:id="rId2"/>
    <p:sldLayoutId id="2147483706" r:id="rId3"/>
    <p:sldLayoutId id="2147483710" r:id="rId4"/>
    <p:sldLayoutId id="2147483672" r:id="rId5"/>
    <p:sldLayoutId id="2147483676" r:id="rId6"/>
    <p:sldLayoutId id="2147483683" r:id="rId7"/>
    <p:sldLayoutId id="2147483684" r:id="rId8"/>
    <p:sldLayoutId id="2147483708" r:id="rId9"/>
    <p:sldLayoutId id="2147483709" r:id="rId10"/>
  </p:sldLayoutIdLst>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link.brightcove.com/services/player/bcpid2418580169001?bckey=AQ~~,AAACMx8OUqE~,5FVWhRSpn5YSwYOY6oPwvIwSUZxtnBqf&amp;bctid=3308800793001"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link.brightcove.com/services/player/bcpid2418580169001?bckey=AQ~~,AAACMx8OUqE~,5FVWhRSpn5YSwYOY6oPwvIwSUZxtnBqf&amp;bctid=2606620425001"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1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link.brightcove.com/services/player/bcpid2418580169001?bckey=AQ~~,AAACMx8OUqE~,5FVWhRSpn5YSwYOY6oPwvIwSUZxtnBqf&amp;bctid=2606620425001"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15.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link.brightcove.com/services/player/bcpid3671053435001?bckey=AQ~~,AAACMx8OUqE~,5FVWhRSpn5Y24OdVlZPQNQYQ3ygOo_Pa&amp;bctid=3714565382001"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1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link.brightcove.com/services/player/bcpid3671053435001?bckey=AQ~~,AAACMx8OUqE~,5FVWhRSpn5Y24OdVlZPQNQYQ3ygOo_Pa&amp;bctid=3714565382001"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slide" Target="slide18.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welcometomyuhc.com/uhctools/full/"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20.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welcometomyuhc.com/uhctools/full/"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20.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http://bcove.me/3pnvknla"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www.myuhc.com/" TargetMode="External"/><Relationship Id="rId4" Type="http://schemas.openxmlformats.org/officeDocument/2006/relationships/hyperlink" Target="http://bcove.me/9pv3yrz3" TargetMode="Externa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4.xml"/><Relationship Id="rId5" Type="http://schemas.openxmlformats.org/officeDocument/2006/relationships/slide" Target="slide7.xml"/><Relationship Id="rId4" Type="http://schemas.openxmlformats.org/officeDocument/2006/relationships/slide" Target="slide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slide" Target="slide8.xml"/><Relationship Id="rId4" Type="http://schemas.openxmlformats.org/officeDocument/2006/relationships/hyperlink" Target="http://www.brainshark.com/uhcms/vu?pi=zH9z16XXZbz2F5rz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brainshark.com/uhcms/vu?pi=zH9z16XXZbz2F5rz0" TargetMode="External"/><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8.xml"/></Relationships>
</file>

<file path=ppt/slides/_rels/slide6.xml.rels><?xml version="1.0" encoding="UTF-8" standalone="yes"?>
<Relationships xmlns="http://schemas.openxmlformats.org/package/2006/relationships"><Relationship Id="rId3" Type="http://schemas.openxmlformats.org/officeDocument/2006/relationships/hyperlink" Target="http://www.brainshark.com/uhcms/vu?pi=zH9z16XXZbz2F5rz0" TargetMode="External"/><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hyperlink" Target="http://www.brainshark.com/uhcms/vu?pi=zH9z16XXZbz2F5rz0" TargetMode="External"/><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10.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link.brightcove.com/services/player/bcpid2418580169001?bckey=AQ~~,AAACMx8OUqE~,5FVWhRSpn5YSwYOY6oPwvIwSUZxtnBqf&amp;bctid=3308800793001" TargetMode="Externa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28650" y="2409825"/>
            <a:ext cx="8515350" cy="1470025"/>
          </a:xfrm>
        </p:spPr>
        <p:txBody>
          <a:bodyPr anchor="b"/>
          <a:lstStyle/>
          <a:p>
            <a:r>
              <a:rPr lang="en-US" sz="4400" dirty="0" smtClean="0"/>
              <a:t>Choice Plus Plan </a:t>
            </a:r>
            <a:r>
              <a:rPr lang="en-US" sz="4400" smtClean="0"/>
              <a:t>with </a:t>
            </a:r>
            <a:br>
              <a:rPr lang="en-US" sz="4400" smtClean="0"/>
            </a:br>
            <a:r>
              <a:rPr lang="en-US" sz="4400" smtClean="0"/>
              <a:t>Health </a:t>
            </a:r>
            <a:r>
              <a:rPr lang="en-US" sz="4400" dirty="0" smtClean="0"/>
              <a:t>Savings Account (HSA)</a:t>
            </a:r>
            <a:endParaRPr lang="en-US" sz="4400" dirty="0"/>
          </a:p>
        </p:txBody>
      </p:sp>
      <p:sp>
        <p:nvSpPr>
          <p:cNvPr id="5" name="Subtitle 4"/>
          <p:cNvSpPr>
            <a:spLocks noGrp="1"/>
          </p:cNvSpPr>
          <p:nvPr>
            <p:ph type="subTitle" idx="1"/>
          </p:nvPr>
        </p:nvSpPr>
        <p:spPr>
          <a:xfrm>
            <a:off x="627063" y="3889375"/>
            <a:ext cx="7772400" cy="1752600"/>
          </a:xfrm>
        </p:spPr>
        <p:txBody>
          <a:bodyPr/>
          <a:lstStyle/>
          <a:p>
            <a:r>
              <a:rPr lang="en-US" sz="2800" dirty="0" smtClean="0"/>
              <a:t>Let’s see how much you know.</a:t>
            </a:r>
            <a:endParaRPr lang="en-US" sz="2800" dirty="0"/>
          </a:p>
        </p:txBody>
      </p:sp>
      <p:sp>
        <p:nvSpPr>
          <p:cNvPr id="7" name="Content Placeholder 6"/>
          <p:cNvSpPr txBox="1">
            <a:spLocks/>
          </p:cNvSpPr>
          <p:nvPr/>
        </p:nvSpPr>
        <p:spPr>
          <a:xfrm>
            <a:off x="646113" y="5218031"/>
            <a:ext cx="4108450" cy="434123"/>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pPr marL="0" indent="0">
              <a:buFont typeface="Arial" panose="020B0604020202020204" pitchFamily="34" charset="0"/>
              <a:buNone/>
            </a:pPr>
            <a:r>
              <a:rPr lang="en-US" dirty="0" smtClean="0"/>
              <a:t>Click the arrow to start.</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399" y="899688"/>
            <a:ext cx="1739900" cy="1739900"/>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90748" y="904777"/>
            <a:ext cx="1734811" cy="1734811"/>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4909" y="890163"/>
            <a:ext cx="1739900" cy="1739900"/>
          </a:xfrm>
          <a:prstGeom prst="rect">
            <a:avLst/>
          </a:prstGeom>
          <a:ln>
            <a:noFill/>
          </a:ln>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20329" y="890163"/>
            <a:ext cx="1751339" cy="1751339"/>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057371" y="899689"/>
            <a:ext cx="1739900" cy="1739900"/>
          </a:xfrm>
          <a:prstGeom prst="rect">
            <a:avLst/>
          </a:prstGeom>
        </p:spPr>
      </p:pic>
      <p:pic>
        <p:nvPicPr>
          <p:cNvPr id="15" name="Picture 14">
            <a:hlinkClick r:id="" action="ppaction://hlinkshowjump?jump=nextslide"/>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05112" y="4539741"/>
            <a:ext cx="1727200" cy="1727200"/>
          </a:xfrm>
          <a:prstGeom prst="rect">
            <a:avLst/>
          </a:prstGeom>
        </p:spPr>
      </p:pic>
    </p:spTree>
    <p:extLst>
      <p:ext uri="{BB962C8B-B14F-4D97-AF65-F5344CB8AC3E}">
        <p14:creationId xmlns:p14="http://schemas.microsoft.com/office/powerpoint/2010/main" val="46561117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10</a:t>
            </a:fld>
            <a:endParaRPr lang="en-US" dirty="0"/>
          </a:p>
        </p:txBody>
      </p:sp>
      <p:sp>
        <p:nvSpPr>
          <p:cNvPr id="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Incorrect.</a:t>
            </a:r>
            <a:endParaRPr lang="en-US" dirty="0"/>
          </a:p>
        </p:txBody>
      </p:sp>
      <p:sp>
        <p:nvSpPr>
          <p:cNvPr id="6" name="Title 1"/>
          <p:cNvSpPr txBox="1">
            <a:spLocks/>
          </p:cNvSpPr>
          <p:nvPr/>
        </p:nvSpPr>
        <p:spPr>
          <a:xfrm>
            <a:off x="641350" y="4908535"/>
            <a:ext cx="57213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learn </a:t>
            </a:r>
            <a:r>
              <a:rPr lang="en-US" dirty="0"/>
              <a:t>more about preventive care coverage and how your plan works.</a:t>
            </a:r>
          </a:p>
        </p:txBody>
      </p:sp>
      <p:sp>
        <p:nvSpPr>
          <p:cNvPr id="8"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9" name="Content Placeholder 20"/>
          <p:cNvSpPr txBox="1">
            <a:spLocks/>
          </p:cNvSpPr>
          <p:nvPr/>
        </p:nvSpPr>
        <p:spPr>
          <a:xfrm>
            <a:off x="1174750" y="3187701"/>
            <a:ext cx="5988049" cy="1574798"/>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r>
              <a:rPr lang="en-US" dirty="0"/>
              <a:t>You don’t pay anything out of your pocket for routine preventive care.</a:t>
            </a:r>
          </a:p>
        </p:txBody>
      </p:sp>
      <p:sp>
        <p:nvSpPr>
          <p:cNvPr id="10" name="Title 1"/>
          <p:cNvSpPr txBox="1">
            <a:spLocks/>
          </p:cNvSpPr>
          <p:nvPr/>
        </p:nvSpPr>
        <p:spPr>
          <a:xfrm>
            <a:off x="641349" y="1867838"/>
            <a:ext cx="6521449" cy="13198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Routine preventive services </a:t>
            </a:r>
            <a:r>
              <a:rPr lang="en-US" dirty="0">
                <a:solidFill>
                  <a:srgbClr val="00B0F0"/>
                </a:solidFill>
              </a:rPr>
              <a:t>are covered 100%</a:t>
            </a:r>
            <a:r>
              <a:rPr lang="en-US" dirty="0">
                <a:solidFill>
                  <a:srgbClr val="4D4D4D"/>
                </a:solidFill>
              </a:rPr>
              <a:t> by your high deductible health plan when you use a network provider.</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7889" y="1006481"/>
            <a:ext cx="1734811" cy="1734811"/>
          </a:xfrm>
          <a:prstGeom prst="rect">
            <a:avLst/>
          </a:prstGeom>
        </p:spPr>
      </p:pic>
      <p:pic>
        <p:nvPicPr>
          <p:cNvPr id="12" name="Picture 11">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753212"/>
            <a:ext cx="1727200" cy="1727200"/>
          </a:xfrm>
          <a:prstGeom prst="rect">
            <a:avLst/>
          </a:prstGeom>
        </p:spPr>
      </p:pic>
    </p:spTree>
    <p:extLst>
      <p:ext uri="{BB962C8B-B14F-4D97-AF65-F5344CB8AC3E}">
        <p14:creationId xmlns:p14="http://schemas.microsoft.com/office/powerpoint/2010/main" val="87471579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11</a:t>
            </a:fld>
            <a:endParaRPr lang="en-US" dirty="0"/>
          </a:p>
        </p:txBody>
      </p:sp>
      <p:sp>
        <p:nvSpPr>
          <p:cNvPr id="5"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grpSp>
        <p:nvGrpSpPr>
          <p:cNvPr id="10" name="Group 9"/>
          <p:cNvGrpSpPr/>
          <p:nvPr/>
        </p:nvGrpSpPr>
        <p:grpSpPr>
          <a:xfrm>
            <a:off x="1187106" y="3419423"/>
            <a:ext cx="775046" cy="788739"/>
            <a:chOff x="754063" y="2110033"/>
            <a:chExt cx="1022865" cy="1040939"/>
          </a:xfrm>
        </p:grpSpPr>
        <p:sp>
          <p:nvSpPr>
            <p:cNvPr id="11" name="Oval 10">
              <a:hlinkClick r:id="rId2" action="ppaction://hlinksldjump"/>
            </p:cNvPr>
            <p:cNvSpPr/>
            <p:nvPr/>
          </p:nvSpPr>
          <p:spPr>
            <a:xfrm>
              <a:off x="754063" y="2128107"/>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2" name="TextBox 11">
              <a:hlinkClick r:id="rId2" action="ppaction://hlinksldjump"/>
            </p:cNvPr>
            <p:cNvSpPr txBox="1"/>
            <p:nvPr/>
          </p:nvSpPr>
          <p:spPr>
            <a:xfrm>
              <a:off x="863900" y="211003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1</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13" name="Group 12"/>
          <p:cNvGrpSpPr/>
          <p:nvPr/>
        </p:nvGrpSpPr>
        <p:grpSpPr>
          <a:xfrm>
            <a:off x="1187106" y="4376043"/>
            <a:ext cx="775046" cy="776039"/>
            <a:chOff x="754063" y="3705713"/>
            <a:chExt cx="1022865" cy="1024178"/>
          </a:xfrm>
        </p:grpSpPr>
        <p:sp>
          <p:nvSpPr>
            <p:cNvPr id="14" name="Oval 13">
              <a:hlinkClick r:id="rId3" action="ppaction://hlinksldjump"/>
            </p:cNvPr>
            <p:cNvSpPr/>
            <p:nvPr/>
          </p:nvSpPr>
          <p:spPr>
            <a:xfrm>
              <a:off x="754063" y="3707026"/>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5" name="TextBox 14">
              <a:hlinkClick r:id="rId3" action="ppaction://hlinksldjump"/>
            </p:cNvPr>
            <p:cNvSpPr txBox="1"/>
            <p:nvPr/>
          </p:nvSpPr>
          <p:spPr>
            <a:xfrm>
              <a:off x="863900" y="370571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2</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16" name="Group 15"/>
          <p:cNvGrpSpPr/>
          <p:nvPr/>
        </p:nvGrpSpPr>
        <p:grpSpPr>
          <a:xfrm>
            <a:off x="1187106" y="5294561"/>
            <a:ext cx="775046" cy="788739"/>
            <a:chOff x="754063" y="5267871"/>
            <a:chExt cx="1022865" cy="1040939"/>
          </a:xfrm>
        </p:grpSpPr>
        <p:sp>
          <p:nvSpPr>
            <p:cNvPr id="17" name="Oval 16">
              <a:hlinkClick r:id="rId2" action="ppaction://hlinksldjump"/>
            </p:cNvPr>
            <p:cNvSpPr/>
            <p:nvPr/>
          </p:nvSpPr>
          <p:spPr>
            <a:xfrm>
              <a:off x="754063" y="5285945"/>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8" name="TextBox 17">
              <a:hlinkClick r:id="rId2" action="ppaction://hlinksldjump"/>
            </p:cNvPr>
            <p:cNvSpPr txBox="1"/>
            <p:nvPr/>
          </p:nvSpPr>
          <p:spPr>
            <a:xfrm>
              <a:off x="863900" y="5267871"/>
              <a:ext cx="789460" cy="101547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3</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cxnSp>
        <p:nvCxnSpPr>
          <p:cNvPr id="20" name="Straight Connector 19"/>
          <p:cNvCxnSpPr/>
          <p:nvPr/>
        </p:nvCxnSpPr>
        <p:spPr>
          <a:xfrm flipH="1">
            <a:off x="1187108" y="4296032"/>
            <a:ext cx="7956892" cy="0"/>
          </a:xfrm>
          <a:prstGeom prst="line">
            <a:avLst/>
          </a:prstGeom>
          <a:noFill/>
          <a:ln w="12700" cap="flat" cmpd="sng" algn="ctr">
            <a:solidFill>
              <a:srgbClr val="798387"/>
            </a:solidFill>
            <a:prstDash val="solid"/>
          </a:ln>
          <a:effectLst/>
        </p:spPr>
      </p:cxnSp>
      <p:cxnSp>
        <p:nvCxnSpPr>
          <p:cNvPr id="21" name="Straight Connector 20"/>
          <p:cNvCxnSpPr/>
          <p:nvPr/>
        </p:nvCxnSpPr>
        <p:spPr>
          <a:xfrm flipH="1">
            <a:off x="1187108" y="5247846"/>
            <a:ext cx="7956892" cy="0"/>
          </a:xfrm>
          <a:prstGeom prst="line">
            <a:avLst/>
          </a:prstGeom>
          <a:noFill/>
          <a:ln w="12700" cap="flat" cmpd="sng" algn="ctr">
            <a:solidFill>
              <a:srgbClr val="798387"/>
            </a:solidFill>
            <a:prstDash val="solid"/>
          </a:ln>
          <a:effectLst/>
        </p:spPr>
      </p:cxnSp>
      <p:sp>
        <p:nvSpPr>
          <p:cNvPr id="25" name="TextBox 24"/>
          <p:cNvSpPr txBox="1"/>
          <p:nvPr/>
        </p:nvSpPr>
        <p:spPr>
          <a:xfrm>
            <a:off x="2004103" y="3614538"/>
            <a:ext cx="6426995" cy="338554"/>
          </a:xfrm>
          <a:prstGeom prst="rect">
            <a:avLst/>
          </a:prstGeom>
          <a:noFill/>
        </p:spPr>
        <p:txBody>
          <a:bodyPr wrap="square" rtlCol="0">
            <a:spAutoFit/>
          </a:bodyPr>
          <a:lstStyle/>
          <a:p>
            <a:pPr>
              <a:spcAft>
                <a:spcPts val="400"/>
              </a:spcAft>
              <a:buClr>
                <a:schemeClr val="accent3"/>
              </a:buClr>
            </a:pPr>
            <a:r>
              <a:rPr lang="en-US" sz="1600" b="1" dirty="0">
                <a:solidFill>
                  <a:srgbClr val="4D4D4D"/>
                </a:solidFill>
              </a:rPr>
              <a:t>Mary </a:t>
            </a:r>
            <a:r>
              <a:rPr lang="en-US" sz="1600" b="1" dirty="0" smtClean="0">
                <a:solidFill>
                  <a:srgbClr val="4D4D4D"/>
                </a:solidFill>
              </a:rPr>
              <a:t>pays </a:t>
            </a:r>
            <a:r>
              <a:rPr lang="en-US" sz="1600" b="1" dirty="0" smtClean="0">
                <a:solidFill>
                  <a:srgbClr val="00B0F0"/>
                </a:solidFill>
              </a:rPr>
              <a:t>$0.</a:t>
            </a:r>
            <a:endParaRPr lang="en-US" sz="1600" b="1" dirty="0">
              <a:solidFill>
                <a:srgbClr val="00B0F0"/>
              </a:solidFill>
            </a:endParaRPr>
          </a:p>
        </p:txBody>
      </p:sp>
      <p:sp>
        <p:nvSpPr>
          <p:cNvPr id="26" name="TextBox 25"/>
          <p:cNvSpPr txBox="1"/>
          <p:nvPr/>
        </p:nvSpPr>
        <p:spPr>
          <a:xfrm>
            <a:off x="2004103" y="4595378"/>
            <a:ext cx="6317227"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Mary pays </a:t>
            </a:r>
            <a:r>
              <a:rPr lang="en-US" sz="1600" b="1" dirty="0" smtClean="0">
                <a:solidFill>
                  <a:srgbClr val="00B0F0"/>
                </a:solidFill>
              </a:rPr>
              <a:t>$100.</a:t>
            </a:r>
            <a:endParaRPr lang="en-US" sz="1600" b="1" dirty="0">
              <a:solidFill>
                <a:srgbClr val="00B0F0"/>
              </a:solidFill>
            </a:endParaRPr>
          </a:p>
        </p:txBody>
      </p:sp>
      <p:sp>
        <p:nvSpPr>
          <p:cNvPr id="27" name="TextBox 26"/>
          <p:cNvSpPr txBox="1"/>
          <p:nvPr/>
        </p:nvSpPr>
        <p:spPr>
          <a:xfrm>
            <a:off x="2004103" y="5526597"/>
            <a:ext cx="6426995"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Mary pays a </a:t>
            </a:r>
            <a:r>
              <a:rPr lang="en-US" sz="1600" b="1" dirty="0" smtClean="0">
                <a:solidFill>
                  <a:srgbClr val="00B0F0"/>
                </a:solidFill>
              </a:rPr>
              <a:t>$20 copayment.</a:t>
            </a:r>
          </a:p>
        </p:txBody>
      </p:sp>
      <p:sp>
        <p:nvSpPr>
          <p:cNvPr id="28" name="Title 1"/>
          <p:cNvSpPr txBox="1">
            <a:spLocks/>
          </p:cNvSpPr>
          <p:nvPr/>
        </p:nvSpPr>
        <p:spPr>
          <a:xfrm>
            <a:off x="641350" y="1131238"/>
            <a:ext cx="6051550" cy="22383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The member discounted price at the pharmacy for Mary’s asthma inhaler is $100. Mary has not used her health plan yet this year. </a:t>
            </a:r>
            <a:r>
              <a:rPr lang="en-US" dirty="0">
                <a:solidFill>
                  <a:srgbClr val="00B0F0"/>
                </a:solidFill>
              </a:rPr>
              <a:t>How much will she pay out-of-pocket when she picks up the inhaler at her pharmacy?</a:t>
            </a:r>
          </a:p>
        </p:txBody>
      </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a:ln>
            <a:noFill/>
          </a:ln>
        </p:spPr>
      </p:pic>
    </p:spTree>
    <p:extLst>
      <p:ext uri="{BB962C8B-B14F-4D97-AF65-F5344CB8AC3E}">
        <p14:creationId xmlns:p14="http://schemas.microsoft.com/office/powerpoint/2010/main" val="146279468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12</a:t>
            </a:fld>
            <a:endParaRPr lang="en-US" dirty="0"/>
          </a:p>
        </p:txBody>
      </p:sp>
      <p:sp>
        <p:nvSpPr>
          <p:cNvPr id="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Right answer!</a:t>
            </a:r>
            <a:endParaRPr lang="en-US" dirty="0"/>
          </a:p>
        </p:txBody>
      </p:sp>
      <p:sp>
        <p:nvSpPr>
          <p:cNvPr id="6" name="Title 1"/>
          <p:cNvSpPr txBox="1">
            <a:spLocks/>
          </p:cNvSpPr>
          <p:nvPr/>
        </p:nvSpPr>
        <p:spPr>
          <a:xfrm>
            <a:off x="641350" y="4908535"/>
            <a:ext cx="57213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a:t>
            </a:r>
            <a:r>
              <a:rPr lang="en-US" dirty="0"/>
              <a:t>learn more about pharmacy coverage.</a:t>
            </a:r>
          </a:p>
        </p:txBody>
      </p:sp>
      <p:sp>
        <p:nvSpPr>
          <p:cNvPr id="7"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11" name="Content Placeholder 20"/>
          <p:cNvSpPr txBox="1">
            <a:spLocks/>
          </p:cNvSpPr>
          <p:nvPr/>
        </p:nvSpPr>
        <p:spPr>
          <a:xfrm>
            <a:off x="1174750" y="2480617"/>
            <a:ext cx="5993139"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pPr marL="0" indent="0">
              <a:buNone/>
            </a:pPr>
            <a:r>
              <a:rPr lang="en-US" dirty="0"/>
              <a:t>With a high deductible health plan, you pay the full cost of both prescription drugs and medical care until you reach your deductible. You and your plan then share the cost of prescription drugs and medical care until you reach your out-of-pocket maximum. The plan then pays 100% of qualified prescription drugs and medical care for the rest of the plan year.</a:t>
            </a:r>
          </a:p>
        </p:txBody>
      </p:sp>
      <p:sp>
        <p:nvSpPr>
          <p:cNvPr id="12" name="Title 1"/>
          <p:cNvSpPr txBox="1">
            <a:spLocks/>
          </p:cNvSpPr>
          <p:nvPr/>
        </p:nvSpPr>
        <p:spPr>
          <a:xfrm>
            <a:off x="641350" y="1867839"/>
            <a:ext cx="67373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Mary will pay $100 for her asthma inhaler.</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a:ln>
            <a:noFill/>
          </a:ln>
        </p:spPr>
      </p:pic>
      <p:pic>
        <p:nvPicPr>
          <p:cNvPr id="10" name="Picture 9">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677012"/>
            <a:ext cx="1727200" cy="1727200"/>
          </a:xfrm>
          <a:prstGeom prst="rect">
            <a:avLst/>
          </a:prstGeom>
        </p:spPr>
      </p:pic>
    </p:spTree>
    <p:extLst>
      <p:ext uri="{BB962C8B-B14F-4D97-AF65-F5344CB8AC3E}">
        <p14:creationId xmlns:p14="http://schemas.microsoft.com/office/powerpoint/2010/main" val="171545070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13</a:t>
            </a:fld>
            <a:endParaRPr lang="en-US" dirty="0"/>
          </a:p>
        </p:txBody>
      </p:sp>
      <p:sp>
        <p:nvSpPr>
          <p:cNvPr id="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Incorrect.</a:t>
            </a:r>
            <a:endParaRPr lang="en-US" dirty="0"/>
          </a:p>
        </p:txBody>
      </p:sp>
      <p:sp>
        <p:nvSpPr>
          <p:cNvPr id="6" name="Title 1"/>
          <p:cNvSpPr txBox="1">
            <a:spLocks/>
          </p:cNvSpPr>
          <p:nvPr/>
        </p:nvSpPr>
        <p:spPr>
          <a:xfrm>
            <a:off x="641350" y="4908535"/>
            <a:ext cx="57213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a:t>
            </a:r>
            <a:r>
              <a:rPr lang="en-US" dirty="0"/>
              <a:t>learn more about pharmacy coverage.</a:t>
            </a:r>
          </a:p>
        </p:txBody>
      </p:sp>
      <p:sp>
        <p:nvSpPr>
          <p:cNvPr id="7"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8" name="Content Placeholder 20"/>
          <p:cNvSpPr txBox="1">
            <a:spLocks/>
          </p:cNvSpPr>
          <p:nvPr/>
        </p:nvSpPr>
        <p:spPr>
          <a:xfrm>
            <a:off x="1174750" y="2480617"/>
            <a:ext cx="5993139"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pPr marL="0" indent="0">
              <a:buNone/>
            </a:pPr>
            <a:r>
              <a:rPr lang="en-US" dirty="0"/>
              <a:t>With a high deductible health plan, you pay the full cost of both prescription drugs and medical care until you reach your deductible. You and your plan then share the cost of prescription drugs and medical care until you reach your out-of-pocket maximum. The plan then pays 100% of qualified prescription drugs and medical care for the rest of the plan year.</a:t>
            </a:r>
          </a:p>
        </p:txBody>
      </p:sp>
      <p:sp>
        <p:nvSpPr>
          <p:cNvPr id="9" name="Title 1"/>
          <p:cNvSpPr txBox="1">
            <a:spLocks/>
          </p:cNvSpPr>
          <p:nvPr/>
        </p:nvSpPr>
        <p:spPr>
          <a:xfrm>
            <a:off x="641350" y="1867839"/>
            <a:ext cx="67373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Mary will pay $100 for her asthma inhaler.</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a:ln>
            <a:noFill/>
          </a:ln>
        </p:spPr>
      </p:pic>
      <p:pic>
        <p:nvPicPr>
          <p:cNvPr id="12" name="Picture 11">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677012"/>
            <a:ext cx="1727200" cy="1727200"/>
          </a:xfrm>
          <a:prstGeom prst="rect">
            <a:avLst/>
          </a:prstGeom>
        </p:spPr>
      </p:pic>
    </p:spTree>
    <p:extLst>
      <p:ext uri="{BB962C8B-B14F-4D97-AF65-F5344CB8AC3E}">
        <p14:creationId xmlns:p14="http://schemas.microsoft.com/office/powerpoint/2010/main" val="161203796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14</a:t>
            </a:fld>
            <a:endParaRPr lang="en-US" dirty="0"/>
          </a:p>
        </p:txBody>
      </p:sp>
      <p:sp>
        <p:nvSpPr>
          <p:cNvPr id="6"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grpSp>
        <p:nvGrpSpPr>
          <p:cNvPr id="8" name="Group 7"/>
          <p:cNvGrpSpPr/>
          <p:nvPr/>
        </p:nvGrpSpPr>
        <p:grpSpPr>
          <a:xfrm>
            <a:off x="1189651" y="2488205"/>
            <a:ext cx="775046" cy="776039"/>
            <a:chOff x="754063" y="547876"/>
            <a:chExt cx="1022865" cy="1024178"/>
          </a:xfrm>
        </p:grpSpPr>
        <p:sp>
          <p:nvSpPr>
            <p:cNvPr id="9" name="Oval 8">
              <a:hlinkClick r:id="rId2" action="ppaction://hlinksldjump"/>
            </p:cNvPr>
            <p:cNvSpPr/>
            <p:nvPr/>
          </p:nvSpPr>
          <p:spPr>
            <a:xfrm>
              <a:off x="754063" y="549189"/>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0" name="TextBox 9">
              <a:hlinkClick r:id="rId2" action="ppaction://hlinksldjump"/>
            </p:cNvPr>
            <p:cNvSpPr txBox="1"/>
            <p:nvPr/>
          </p:nvSpPr>
          <p:spPr>
            <a:xfrm>
              <a:off x="863900" y="547876"/>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1</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11" name="Group 10"/>
          <p:cNvGrpSpPr/>
          <p:nvPr/>
        </p:nvGrpSpPr>
        <p:grpSpPr>
          <a:xfrm>
            <a:off x="1189651" y="3419423"/>
            <a:ext cx="775046" cy="788739"/>
            <a:chOff x="754063" y="2110033"/>
            <a:chExt cx="1022865" cy="1040939"/>
          </a:xfrm>
        </p:grpSpPr>
        <p:sp>
          <p:nvSpPr>
            <p:cNvPr id="12" name="Oval 11">
              <a:hlinkClick r:id="rId3" action="ppaction://hlinksldjump"/>
            </p:cNvPr>
            <p:cNvSpPr/>
            <p:nvPr/>
          </p:nvSpPr>
          <p:spPr>
            <a:xfrm>
              <a:off x="754063" y="2128107"/>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3" name="TextBox 12">
              <a:hlinkClick r:id="rId3" action="ppaction://hlinksldjump"/>
            </p:cNvPr>
            <p:cNvSpPr txBox="1"/>
            <p:nvPr/>
          </p:nvSpPr>
          <p:spPr>
            <a:xfrm>
              <a:off x="863900" y="211003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2</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cxnSp>
        <p:nvCxnSpPr>
          <p:cNvPr id="14" name="Straight Connector 13"/>
          <p:cNvCxnSpPr/>
          <p:nvPr/>
        </p:nvCxnSpPr>
        <p:spPr>
          <a:xfrm flipH="1">
            <a:off x="1189652" y="3347308"/>
            <a:ext cx="7954348" cy="0"/>
          </a:xfrm>
          <a:prstGeom prst="line">
            <a:avLst/>
          </a:prstGeom>
          <a:noFill/>
          <a:ln w="12700" cap="flat" cmpd="sng" algn="ctr">
            <a:solidFill>
              <a:srgbClr val="798387"/>
            </a:solidFill>
            <a:prstDash val="solid"/>
          </a:ln>
          <a:effectLst/>
        </p:spPr>
      </p:cxnSp>
      <p:sp>
        <p:nvSpPr>
          <p:cNvPr id="16" name="TextBox 15"/>
          <p:cNvSpPr txBox="1"/>
          <p:nvPr/>
        </p:nvSpPr>
        <p:spPr>
          <a:xfrm>
            <a:off x="2006649" y="2707541"/>
            <a:ext cx="6317226"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True</a:t>
            </a:r>
            <a:endParaRPr lang="en-US" sz="1600" b="1" dirty="0">
              <a:solidFill>
                <a:srgbClr val="4D4D4D"/>
              </a:solidFill>
            </a:endParaRPr>
          </a:p>
        </p:txBody>
      </p:sp>
      <p:sp>
        <p:nvSpPr>
          <p:cNvPr id="17" name="TextBox 16"/>
          <p:cNvSpPr txBox="1"/>
          <p:nvPr/>
        </p:nvSpPr>
        <p:spPr>
          <a:xfrm>
            <a:off x="2006648" y="3614538"/>
            <a:ext cx="6426995"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False</a:t>
            </a:r>
            <a:endParaRPr lang="en-US" sz="1600" b="1" dirty="0">
              <a:solidFill>
                <a:srgbClr val="4D4D4D"/>
              </a:solidFill>
            </a:endParaRPr>
          </a:p>
        </p:txBody>
      </p:sp>
      <p:sp>
        <p:nvSpPr>
          <p:cNvPr id="18" name="Title 1"/>
          <p:cNvSpPr txBox="1">
            <a:spLocks/>
          </p:cNvSpPr>
          <p:nvPr/>
        </p:nvSpPr>
        <p:spPr>
          <a:xfrm>
            <a:off x="641350" y="1474139"/>
            <a:ext cx="52260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I will lose my HSA dollars if I don’t use them by the end of the year.</a:t>
            </a:r>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7889" y="1006481"/>
            <a:ext cx="1734811" cy="1734811"/>
          </a:xfrm>
          <a:prstGeom prst="rect">
            <a:avLst/>
          </a:prstGeom>
        </p:spPr>
      </p:pic>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59624" y="993781"/>
            <a:ext cx="1751339" cy="1751339"/>
          </a:xfrm>
          <a:prstGeom prst="rect">
            <a:avLst/>
          </a:prstGeom>
        </p:spPr>
      </p:pic>
    </p:spTree>
    <p:extLst>
      <p:ext uri="{BB962C8B-B14F-4D97-AF65-F5344CB8AC3E}">
        <p14:creationId xmlns:p14="http://schemas.microsoft.com/office/powerpoint/2010/main" val="22650301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15</a:t>
            </a:fld>
            <a:endParaRPr lang="en-US" dirty="0"/>
          </a:p>
        </p:txBody>
      </p:sp>
      <p:sp>
        <p:nvSpPr>
          <p:cNvPr id="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Incorrect.</a:t>
            </a:r>
            <a:endParaRPr lang="en-US" dirty="0"/>
          </a:p>
        </p:txBody>
      </p:sp>
      <p:sp>
        <p:nvSpPr>
          <p:cNvPr id="6" name="Title 1"/>
          <p:cNvSpPr txBox="1">
            <a:spLocks/>
          </p:cNvSpPr>
          <p:nvPr/>
        </p:nvSpPr>
        <p:spPr>
          <a:xfrm>
            <a:off x="641350" y="4908535"/>
            <a:ext cx="43116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a:t>
            </a:r>
            <a:r>
              <a:rPr lang="en-US" dirty="0"/>
              <a:t>learn more about </a:t>
            </a:r>
            <a:r>
              <a:rPr lang="en-US" dirty="0" smtClean="0"/>
              <a:t>HSAs.</a:t>
            </a:r>
            <a:endParaRPr lang="en-US" dirty="0"/>
          </a:p>
        </p:txBody>
      </p:sp>
      <p:sp>
        <p:nvSpPr>
          <p:cNvPr id="7"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8" name="Content Placeholder 20"/>
          <p:cNvSpPr txBox="1">
            <a:spLocks/>
          </p:cNvSpPr>
          <p:nvPr/>
        </p:nvSpPr>
        <p:spPr>
          <a:xfrm>
            <a:off x="1174751" y="2480617"/>
            <a:ext cx="5949949"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pPr marL="0" indent="0">
              <a:spcAft>
                <a:spcPts val="900"/>
              </a:spcAft>
              <a:buNone/>
            </a:pPr>
            <a:r>
              <a:rPr lang="en-US" b="1" dirty="0"/>
              <a:t>There’s no “use it or lose it” rule. </a:t>
            </a:r>
            <a:r>
              <a:rPr lang="en-US" dirty="0"/>
              <a:t>Your HSA funds </a:t>
            </a:r>
            <a:r>
              <a:rPr lang="en-US" dirty="0" smtClean="0"/>
              <a:t/>
            </a:r>
            <a:br>
              <a:rPr lang="en-US" dirty="0" smtClean="0"/>
            </a:br>
            <a:r>
              <a:rPr lang="en-US" dirty="0" smtClean="0"/>
              <a:t>can </a:t>
            </a:r>
            <a:r>
              <a:rPr lang="en-US" dirty="0"/>
              <a:t>be carried over from year to year without restrictions</a:t>
            </a:r>
            <a:r>
              <a:rPr lang="en-US" dirty="0" smtClean="0"/>
              <a:t>.</a:t>
            </a:r>
            <a:endParaRPr lang="en-US" dirty="0"/>
          </a:p>
          <a:p>
            <a:pPr marL="0" indent="0">
              <a:buNone/>
            </a:pPr>
            <a:r>
              <a:rPr lang="en-US" b="1" dirty="0" smtClean="0">
                <a:solidFill>
                  <a:srgbClr val="00B0F0"/>
                </a:solidFill>
              </a:rPr>
              <a:t>You own your HSA. </a:t>
            </a:r>
            <a:r>
              <a:rPr lang="en-US" b="1" dirty="0" smtClean="0"/>
              <a:t>You </a:t>
            </a:r>
            <a:r>
              <a:rPr lang="en-US" b="1" dirty="0"/>
              <a:t>have complete control </a:t>
            </a:r>
            <a:r>
              <a:rPr lang="en-US" b="1" dirty="0" smtClean="0"/>
              <a:t/>
            </a:r>
            <a:br>
              <a:rPr lang="en-US" b="1" dirty="0" smtClean="0"/>
            </a:br>
            <a:r>
              <a:rPr lang="en-US" b="1" dirty="0" smtClean="0"/>
              <a:t>of </a:t>
            </a:r>
            <a:r>
              <a:rPr lang="en-US" b="1" dirty="0"/>
              <a:t>when you use the money. </a:t>
            </a:r>
            <a:r>
              <a:rPr lang="en-US" dirty="0"/>
              <a:t>You can use it to pay for prescriptions and doctor visits, or you can save your HSA dollars so they continue to grow tax-free. It’s your money to keep even if you change jobs, change health plans or retire.</a:t>
            </a:r>
          </a:p>
        </p:txBody>
      </p:sp>
      <p:sp>
        <p:nvSpPr>
          <p:cNvPr id="9" name="Title 1"/>
          <p:cNvSpPr txBox="1">
            <a:spLocks/>
          </p:cNvSpPr>
          <p:nvPr/>
        </p:nvSpPr>
        <p:spPr>
          <a:xfrm>
            <a:off x="641350" y="1867839"/>
            <a:ext cx="67373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You do not lose your HSA dollars.</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9624" y="993781"/>
            <a:ext cx="1751339" cy="1751339"/>
          </a:xfrm>
          <a:prstGeom prst="rect">
            <a:avLst/>
          </a:prstGeom>
        </p:spPr>
      </p:pic>
      <p:pic>
        <p:nvPicPr>
          <p:cNvPr id="11" name="Picture 10">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677012"/>
            <a:ext cx="1727200" cy="1727200"/>
          </a:xfrm>
          <a:prstGeom prst="rect">
            <a:avLst/>
          </a:prstGeom>
        </p:spPr>
      </p:pic>
    </p:spTree>
    <p:extLst>
      <p:ext uri="{BB962C8B-B14F-4D97-AF65-F5344CB8AC3E}">
        <p14:creationId xmlns:p14="http://schemas.microsoft.com/office/powerpoint/2010/main" val="149521784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16</a:t>
            </a:fld>
            <a:endParaRPr lang="en-US" dirty="0"/>
          </a:p>
        </p:txBody>
      </p:sp>
      <p:sp>
        <p:nvSpPr>
          <p:cNvPr id="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Right answer!</a:t>
            </a:r>
            <a:endParaRPr lang="en-US" dirty="0"/>
          </a:p>
        </p:txBody>
      </p:sp>
      <p:sp>
        <p:nvSpPr>
          <p:cNvPr id="6" name="Title 1"/>
          <p:cNvSpPr txBox="1">
            <a:spLocks/>
          </p:cNvSpPr>
          <p:nvPr/>
        </p:nvSpPr>
        <p:spPr>
          <a:xfrm>
            <a:off x="641350" y="4908535"/>
            <a:ext cx="44259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a:t>
            </a:r>
            <a:r>
              <a:rPr lang="en-US" dirty="0"/>
              <a:t>learn more about </a:t>
            </a:r>
            <a:r>
              <a:rPr lang="en-US" dirty="0" smtClean="0"/>
              <a:t>HSAs.</a:t>
            </a:r>
            <a:endParaRPr lang="en-US" dirty="0"/>
          </a:p>
        </p:txBody>
      </p:sp>
      <p:sp>
        <p:nvSpPr>
          <p:cNvPr id="7"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8" name="Content Placeholder 20"/>
          <p:cNvSpPr txBox="1">
            <a:spLocks/>
          </p:cNvSpPr>
          <p:nvPr/>
        </p:nvSpPr>
        <p:spPr>
          <a:xfrm>
            <a:off x="1174751" y="2480617"/>
            <a:ext cx="5949949"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pPr marL="0" indent="0">
              <a:spcAft>
                <a:spcPts val="900"/>
              </a:spcAft>
              <a:buNone/>
            </a:pPr>
            <a:r>
              <a:rPr lang="en-US" b="1" dirty="0"/>
              <a:t>There’s no “use it or lose it” rule. </a:t>
            </a:r>
            <a:r>
              <a:rPr lang="en-US" dirty="0"/>
              <a:t>Your HSA funds </a:t>
            </a:r>
            <a:r>
              <a:rPr lang="en-US" dirty="0" smtClean="0"/>
              <a:t/>
            </a:r>
            <a:br>
              <a:rPr lang="en-US" dirty="0" smtClean="0"/>
            </a:br>
            <a:r>
              <a:rPr lang="en-US" dirty="0" smtClean="0"/>
              <a:t>can </a:t>
            </a:r>
            <a:r>
              <a:rPr lang="en-US" dirty="0"/>
              <a:t>be carried over from year to year without restrictions</a:t>
            </a:r>
            <a:r>
              <a:rPr lang="en-US" dirty="0" smtClean="0"/>
              <a:t>.</a:t>
            </a:r>
            <a:endParaRPr lang="en-US" dirty="0"/>
          </a:p>
          <a:p>
            <a:pPr marL="0" indent="0">
              <a:buNone/>
            </a:pPr>
            <a:r>
              <a:rPr lang="en-US" b="1" dirty="0" smtClean="0">
                <a:solidFill>
                  <a:srgbClr val="00B0F0"/>
                </a:solidFill>
              </a:rPr>
              <a:t>You own your HSA. </a:t>
            </a:r>
            <a:r>
              <a:rPr lang="en-US" b="1" dirty="0" smtClean="0"/>
              <a:t>You </a:t>
            </a:r>
            <a:r>
              <a:rPr lang="en-US" b="1" dirty="0"/>
              <a:t>have complete control </a:t>
            </a:r>
            <a:r>
              <a:rPr lang="en-US" b="1" dirty="0" smtClean="0"/>
              <a:t/>
            </a:r>
            <a:br>
              <a:rPr lang="en-US" b="1" dirty="0" smtClean="0"/>
            </a:br>
            <a:r>
              <a:rPr lang="en-US" b="1" dirty="0" smtClean="0"/>
              <a:t>of </a:t>
            </a:r>
            <a:r>
              <a:rPr lang="en-US" b="1" dirty="0"/>
              <a:t>when you use the money. </a:t>
            </a:r>
            <a:r>
              <a:rPr lang="en-US" dirty="0"/>
              <a:t>You can use it to pay for prescriptions and provider services, or you can save your HSA dollars so they continue to grow tax-free. It’s your money to keep even if you change jobs, change health plans or retire.</a:t>
            </a:r>
          </a:p>
        </p:txBody>
      </p:sp>
      <p:sp>
        <p:nvSpPr>
          <p:cNvPr id="9" name="Title 1"/>
          <p:cNvSpPr txBox="1">
            <a:spLocks/>
          </p:cNvSpPr>
          <p:nvPr/>
        </p:nvSpPr>
        <p:spPr>
          <a:xfrm>
            <a:off x="641350" y="1867839"/>
            <a:ext cx="67373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You do not lose your HSA dollars.</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9624" y="993781"/>
            <a:ext cx="1751339" cy="1751339"/>
          </a:xfrm>
          <a:prstGeom prst="rect">
            <a:avLst/>
          </a:prstGeom>
        </p:spPr>
      </p:pic>
      <p:pic>
        <p:nvPicPr>
          <p:cNvPr id="12" name="Picture 11">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677012"/>
            <a:ext cx="1727200" cy="1727200"/>
          </a:xfrm>
          <a:prstGeom prst="rect">
            <a:avLst/>
          </a:prstGeom>
        </p:spPr>
      </p:pic>
    </p:spTree>
    <p:extLst>
      <p:ext uri="{BB962C8B-B14F-4D97-AF65-F5344CB8AC3E}">
        <p14:creationId xmlns:p14="http://schemas.microsoft.com/office/powerpoint/2010/main" val="171577778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17</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2771" y="1044453"/>
            <a:ext cx="1739900" cy="1739900"/>
          </a:xfrm>
          <a:prstGeom prst="rect">
            <a:avLst/>
          </a:prstGeom>
        </p:spPr>
      </p:pic>
      <p:sp>
        <p:nvSpPr>
          <p:cNvPr id="6"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grpSp>
        <p:nvGrpSpPr>
          <p:cNvPr id="8" name="Group 7"/>
          <p:cNvGrpSpPr/>
          <p:nvPr/>
        </p:nvGrpSpPr>
        <p:grpSpPr>
          <a:xfrm>
            <a:off x="1187106" y="2488205"/>
            <a:ext cx="775046" cy="776039"/>
            <a:chOff x="754063" y="547876"/>
            <a:chExt cx="1022865" cy="1024178"/>
          </a:xfrm>
        </p:grpSpPr>
        <p:sp>
          <p:nvSpPr>
            <p:cNvPr id="9" name="Oval 8">
              <a:hlinkClick r:id="rId3" action="ppaction://hlinksldjump"/>
            </p:cNvPr>
            <p:cNvSpPr/>
            <p:nvPr/>
          </p:nvSpPr>
          <p:spPr>
            <a:xfrm>
              <a:off x="754063" y="549189"/>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0" name="TextBox 9">
              <a:hlinkClick r:id="rId3" action="ppaction://hlinksldjump"/>
            </p:cNvPr>
            <p:cNvSpPr txBox="1"/>
            <p:nvPr/>
          </p:nvSpPr>
          <p:spPr>
            <a:xfrm>
              <a:off x="863900" y="547876"/>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1</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11" name="Group 10"/>
          <p:cNvGrpSpPr/>
          <p:nvPr/>
        </p:nvGrpSpPr>
        <p:grpSpPr>
          <a:xfrm>
            <a:off x="1187106" y="3419423"/>
            <a:ext cx="775046" cy="788739"/>
            <a:chOff x="754063" y="2110033"/>
            <a:chExt cx="1022865" cy="1040939"/>
          </a:xfrm>
        </p:grpSpPr>
        <p:sp>
          <p:nvSpPr>
            <p:cNvPr id="12" name="Oval 11">
              <a:hlinkClick r:id="rId3" action="ppaction://hlinksldjump"/>
            </p:cNvPr>
            <p:cNvSpPr/>
            <p:nvPr/>
          </p:nvSpPr>
          <p:spPr>
            <a:xfrm>
              <a:off x="754063" y="2128107"/>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3" name="TextBox 12">
              <a:hlinkClick r:id="rId3" action="ppaction://hlinksldjump"/>
            </p:cNvPr>
            <p:cNvSpPr txBox="1"/>
            <p:nvPr/>
          </p:nvSpPr>
          <p:spPr>
            <a:xfrm>
              <a:off x="863900" y="211003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2</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14" name="Group 13"/>
          <p:cNvGrpSpPr/>
          <p:nvPr/>
        </p:nvGrpSpPr>
        <p:grpSpPr>
          <a:xfrm>
            <a:off x="1187106" y="4376043"/>
            <a:ext cx="775046" cy="776039"/>
            <a:chOff x="754063" y="3705713"/>
            <a:chExt cx="1022865" cy="1024178"/>
          </a:xfrm>
        </p:grpSpPr>
        <p:sp>
          <p:nvSpPr>
            <p:cNvPr id="15" name="Oval 14">
              <a:hlinkClick r:id="rId3" action="ppaction://hlinksldjump"/>
            </p:cNvPr>
            <p:cNvSpPr/>
            <p:nvPr/>
          </p:nvSpPr>
          <p:spPr>
            <a:xfrm>
              <a:off x="754063" y="3707026"/>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6" name="TextBox 15">
              <a:hlinkClick r:id="rId3" action="ppaction://hlinksldjump"/>
            </p:cNvPr>
            <p:cNvSpPr txBox="1"/>
            <p:nvPr/>
          </p:nvSpPr>
          <p:spPr>
            <a:xfrm>
              <a:off x="863900" y="370571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3</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17" name="Group 16"/>
          <p:cNvGrpSpPr/>
          <p:nvPr/>
        </p:nvGrpSpPr>
        <p:grpSpPr>
          <a:xfrm>
            <a:off x="1187106" y="5294561"/>
            <a:ext cx="775046" cy="788739"/>
            <a:chOff x="754063" y="5267871"/>
            <a:chExt cx="1022865" cy="1040939"/>
          </a:xfrm>
        </p:grpSpPr>
        <p:sp>
          <p:nvSpPr>
            <p:cNvPr id="18" name="Oval 17">
              <a:hlinkClick r:id="rId4" action="ppaction://hlinksldjump"/>
            </p:cNvPr>
            <p:cNvSpPr/>
            <p:nvPr/>
          </p:nvSpPr>
          <p:spPr>
            <a:xfrm>
              <a:off x="754063" y="5285945"/>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9" name="TextBox 18">
              <a:hlinkClick r:id="rId4" action="ppaction://hlinksldjump"/>
            </p:cNvPr>
            <p:cNvSpPr txBox="1"/>
            <p:nvPr/>
          </p:nvSpPr>
          <p:spPr>
            <a:xfrm>
              <a:off x="863900" y="5267871"/>
              <a:ext cx="789460" cy="101547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4</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cxnSp>
        <p:nvCxnSpPr>
          <p:cNvPr id="20" name="Straight Connector 19"/>
          <p:cNvCxnSpPr/>
          <p:nvPr/>
        </p:nvCxnSpPr>
        <p:spPr>
          <a:xfrm flipH="1">
            <a:off x="1187107" y="3347308"/>
            <a:ext cx="7956893" cy="0"/>
          </a:xfrm>
          <a:prstGeom prst="line">
            <a:avLst/>
          </a:prstGeom>
          <a:noFill/>
          <a:ln w="12700" cap="flat" cmpd="sng" algn="ctr">
            <a:solidFill>
              <a:srgbClr val="798387"/>
            </a:solidFill>
            <a:prstDash val="solid"/>
          </a:ln>
          <a:effectLst/>
        </p:spPr>
      </p:cxnSp>
      <p:cxnSp>
        <p:nvCxnSpPr>
          <p:cNvPr id="21" name="Straight Connector 20"/>
          <p:cNvCxnSpPr/>
          <p:nvPr/>
        </p:nvCxnSpPr>
        <p:spPr>
          <a:xfrm flipH="1">
            <a:off x="1187108" y="4296032"/>
            <a:ext cx="7956892" cy="0"/>
          </a:xfrm>
          <a:prstGeom prst="line">
            <a:avLst/>
          </a:prstGeom>
          <a:noFill/>
          <a:ln w="12700" cap="flat" cmpd="sng" algn="ctr">
            <a:solidFill>
              <a:srgbClr val="798387"/>
            </a:solidFill>
            <a:prstDash val="solid"/>
          </a:ln>
          <a:effectLst/>
        </p:spPr>
      </p:cxnSp>
      <p:cxnSp>
        <p:nvCxnSpPr>
          <p:cNvPr id="22" name="Straight Connector 21"/>
          <p:cNvCxnSpPr/>
          <p:nvPr/>
        </p:nvCxnSpPr>
        <p:spPr>
          <a:xfrm flipH="1">
            <a:off x="1187108" y="5247846"/>
            <a:ext cx="7956892" cy="0"/>
          </a:xfrm>
          <a:prstGeom prst="line">
            <a:avLst/>
          </a:prstGeom>
          <a:noFill/>
          <a:ln w="12700" cap="flat" cmpd="sng" algn="ctr">
            <a:solidFill>
              <a:srgbClr val="798387"/>
            </a:solidFill>
            <a:prstDash val="solid"/>
          </a:ln>
          <a:effectLst/>
        </p:spPr>
      </p:cxnSp>
      <p:sp>
        <p:nvSpPr>
          <p:cNvPr id="24" name="TextBox 23"/>
          <p:cNvSpPr txBox="1"/>
          <p:nvPr/>
        </p:nvSpPr>
        <p:spPr>
          <a:xfrm>
            <a:off x="2004104" y="2720241"/>
            <a:ext cx="5252326" cy="338554"/>
          </a:xfrm>
          <a:prstGeom prst="rect">
            <a:avLst/>
          </a:prstGeom>
          <a:noFill/>
        </p:spPr>
        <p:txBody>
          <a:bodyPr wrap="square" rtlCol="0">
            <a:spAutoFit/>
          </a:bodyPr>
          <a:lstStyle/>
          <a:p>
            <a:pPr>
              <a:spcAft>
                <a:spcPts val="400"/>
              </a:spcAft>
              <a:buClr>
                <a:schemeClr val="accent3"/>
              </a:buClr>
            </a:pPr>
            <a:r>
              <a:rPr lang="en-US" sz="1600" b="1" dirty="0">
                <a:solidFill>
                  <a:srgbClr val="4D4D4D"/>
                </a:solidFill>
              </a:rPr>
              <a:t>Visit providers in your plan’s network.</a:t>
            </a:r>
          </a:p>
        </p:txBody>
      </p:sp>
      <p:sp>
        <p:nvSpPr>
          <p:cNvPr id="25" name="TextBox 24"/>
          <p:cNvSpPr txBox="1"/>
          <p:nvPr/>
        </p:nvSpPr>
        <p:spPr>
          <a:xfrm>
            <a:off x="2004103" y="3639938"/>
            <a:ext cx="6426995" cy="338554"/>
          </a:xfrm>
          <a:prstGeom prst="rect">
            <a:avLst/>
          </a:prstGeom>
          <a:noFill/>
        </p:spPr>
        <p:txBody>
          <a:bodyPr wrap="square" rtlCol="0">
            <a:spAutoFit/>
          </a:bodyPr>
          <a:lstStyle/>
          <a:p>
            <a:pPr>
              <a:spcAft>
                <a:spcPts val="400"/>
              </a:spcAft>
              <a:buClr>
                <a:schemeClr val="accent3"/>
              </a:buClr>
            </a:pPr>
            <a:r>
              <a:rPr lang="en-US" sz="1600" b="1" dirty="0">
                <a:solidFill>
                  <a:srgbClr val="4D4D4D"/>
                </a:solidFill>
              </a:rPr>
              <a:t>Get generic medications when possible.</a:t>
            </a:r>
          </a:p>
        </p:txBody>
      </p:sp>
      <p:sp>
        <p:nvSpPr>
          <p:cNvPr id="26" name="TextBox 25"/>
          <p:cNvSpPr txBox="1"/>
          <p:nvPr/>
        </p:nvSpPr>
        <p:spPr>
          <a:xfrm>
            <a:off x="2004103" y="4481078"/>
            <a:ext cx="6317227" cy="584775"/>
          </a:xfrm>
          <a:prstGeom prst="rect">
            <a:avLst/>
          </a:prstGeom>
          <a:noFill/>
        </p:spPr>
        <p:txBody>
          <a:bodyPr wrap="square" rtlCol="0">
            <a:spAutoFit/>
          </a:bodyPr>
          <a:lstStyle/>
          <a:p>
            <a:pPr>
              <a:spcAft>
                <a:spcPts val="400"/>
              </a:spcAft>
              <a:buClr>
                <a:schemeClr val="accent3"/>
              </a:buClr>
            </a:pPr>
            <a:r>
              <a:rPr lang="en-US" sz="1600" b="1" dirty="0">
                <a:solidFill>
                  <a:srgbClr val="4D4D4D"/>
                </a:solidFill>
              </a:rPr>
              <a:t>Use the Cost Estimator tool to compare costs and quality for hundreds of services and procedures. </a:t>
            </a:r>
          </a:p>
        </p:txBody>
      </p:sp>
      <p:sp>
        <p:nvSpPr>
          <p:cNvPr id="27" name="TextBox 26"/>
          <p:cNvSpPr txBox="1"/>
          <p:nvPr/>
        </p:nvSpPr>
        <p:spPr>
          <a:xfrm>
            <a:off x="2004103" y="5526597"/>
            <a:ext cx="6426995"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All of the above.</a:t>
            </a:r>
          </a:p>
        </p:txBody>
      </p:sp>
      <p:sp>
        <p:nvSpPr>
          <p:cNvPr id="28" name="Title 1"/>
          <p:cNvSpPr txBox="1">
            <a:spLocks/>
          </p:cNvSpPr>
          <p:nvPr/>
        </p:nvSpPr>
        <p:spPr>
          <a:xfrm>
            <a:off x="641350" y="1474139"/>
            <a:ext cx="661508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What’s the best way to get the most </a:t>
            </a:r>
            <a:r>
              <a:rPr lang="en-US" dirty="0" smtClean="0"/>
              <a:t>from </a:t>
            </a:r>
            <a:r>
              <a:rPr lang="en-US" dirty="0"/>
              <a:t>the Choice </a:t>
            </a:r>
            <a:r>
              <a:rPr lang="en-US" dirty="0" smtClean="0"/>
              <a:t>Plus Plan </a:t>
            </a:r>
            <a:r>
              <a:rPr lang="en-US" dirty="0"/>
              <a:t>with HSA plan?</a:t>
            </a:r>
          </a:p>
        </p:txBody>
      </p:sp>
    </p:spTree>
    <p:extLst>
      <p:ext uri="{BB962C8B-B14F-4D97-AF65-F5344CB8AC3E}">
        <p14:creationId xmlns:p14="http://schemas.microsoft.com/office/powerpoint/2010/main" val="44050095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18</a:t>
            </a:fld>
            <a:endParaRPr lang="en-US" dirty="0"/>
          </a:p>
        </p:txBody>
      </p:sp>
      <p:sp>
        <p:nvSpPr>
          <p:cNvPr id="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Right answer!</a:t>
            </a:r>
            <a:endParaRPr lang="en-US" dirty="0"/>
          </a:p>
        </p:txBody>
      </p:sp>
      <p:sp>
        <p:nvSpPr>
          <p:cNvPr id="6"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7" name="Content Placeholder 20"/>
          <p:cNvSpPr txBox="1">
            <a:spLocks/>
          </p:cNvSpPr>
          <p:nvPr/>
        </p:nvSpPr>
        <p:spPr>
          <a:xfrm>
            <a:off x="1174750" y="2480617"/>
            <a:ext cx="6584950"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pPr marL="0" indent="0">
              <a:buNone/>
            </a:pPr>
            <a:r>
              <a:rPr lang="en-US" b="1" dirty="0"/>
              <a:t>You get the most out of your plan </a:t>
            </a:r>
            <a:r>
              <a:rPr lang="en-US" dirty="0"/>
              <a:t>when you:</a:t>
            </a:r>
          </a:p>
          <a:p>
            <a:r>
              <a:rPr lang="en-US" dirty="0"/>
              <a:t>Visit </a:t>
            </a:r>
            <a:r>
              <a:rPr lang="en-US" b="1" dirty="0"/>
              <a:t>providers in your network.</a:t>
            </a:r>
          </a:p>
          <a:p>
            <a:r>
              <a:rPr lang="en-US" dirty="0"/>
              <a:t>Get </a:t>
            </a:r>
            <a:r>
              <a:rPr lang="en-US" b="1" dirty="0"/>
              <a:t>generic medications.</a:t>
            </a:r>
          </a:p>
          <a:p>
            <a:r>
              <a:rPr lang="en-US" b="1" dirty="0"/>
              <a:t>Compare costs and quality for services and procedures </a:t>
            </a:r>
            <a:r>
              <a:rPr lang="en-US" dirty="0"/>
              <a:t>before you get treatment. </a:t>
            </a:r>
          </a:p>
        </p:txBody>
      </p:sp>
      <p:sp>
        <p:nvSpPr>
          <p:cNvPr id="8" name="Title 1"/>
          <p:cNvSpPr txBox="1">
            <a:spLocks/>
          </p:cNvSpPr>
          <p:nvPr/>
        </p:nvSpPr>
        <p:spPr>
          <a:xfrm>
            <a:off x="641350" y="18678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You should do </a:t>
            </a:r>
            <a:r>
              <a:rPr lang="en-US" dirty="0">
                <a:solidFill>
                  <a:srgbClr val="00B0F0"/>
                </a:solidFill>
              </a:rPr>
              <a:t>all</a:t>
            </a:r>
            <a:r>
              <a:rPr lang="en-US" dirty="0">
                <a:solidFill>
                  <a:srgbClr val="4D4D4D"/>
                </a:solidFill>
              </a:rPr>
              <a:t> of the steps.</a:t>
            </a:r>
          </a:p>
        </p:txBody>
      </p:sp>
      <p:sp>
        <p:nvSpPr>
          <p:cNvPr id="9" name="Title 1"/>
          <p:cNvSpPr txBox="1">
            <a:spLocks/>
          </p:cNvSpPr>
          <p:nvPr/>
        </p:nvSpPr>
        <p:spPr>
          <a:xfrm>
            <a:off x="641350" y="4908535"/>
            <a:ext cx="57213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a:t>
            </a:r>
            <a:r>
              <a:rPr lang="en-US" dirty="0"/>
              <a:t>learn how to get the most from your health plan.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2771" y="1044453"/>
            <a:ext cx="1739900" cy="1739900"/>
          </a:xfrm>
          <a:prstGeom prst="rect">
            <a:avLst/>
          </a:prstGeom>
        </p:spPr>
      </p:pic>
      <p:pic>
        <p:nvPicPr>
          <p:cNvPr id="12" name="Picture 11">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677012"/>
            <a:ext cx="1727200" cy="1727200"/>
          </a:xfrm>
          <a:prstGeom prst="rect">
            <a:avLst/>
          </a:prstGeom>
        </p:spPr>
      </p:pic>
    </p:spTree>
    <p:extLst>
      <p:ext uri="{BB962C8B-B14F-4D97-AF65-F5344CB8AC3E}">
        <p14:creationId xmlns:p14="http://schemas.microsoft.com/office/powerpoint/2010/main" val="11234194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19</a:t>
            </a:fld>
            <a:endParaRPr lang="en-US" dirty="0"/>
          </a:p>
        </p:txBody>
      </p:sp>
      <p:sp>
        <p:nvSpPr>
          <p:cNvPr id="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You’re partially right.</a:t>
            </a:r>
            <a:endParaRPr lang="en-US" dirty="0"/>
          </a:p>
        </p:txBody>
      </p:sp>
      <p:sp>
        <p:nvSpPr>
          <p:cNvPr id="6"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7" name="Content Placeholder 20"/>
          <p:cNvSpPr txBox="1">
            <a:spLocks/>
          </p:cNvSpPr>
          <p:nvPr/>
        </p:nvSpPr>
        <p:spPr>
          <a:xfrm>
            <a:off x="1174750" y="2480617"/>
            <a:ext cx="6584950"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pPr marL="0" indent="0">
              <a:buNone/>
            </a:pPr>
            <a:r>
              <a:rPr lang="en-US" b="1" dirty="0"/>
              <a:t>You get the most out of your plan </a:t>
            </a:r>
            <a:r>
              <a:rPr lang="en-US" dirty="0"/>
              <a:t>when you</a:t>
            </a:r>
            <a:r>
              <a:rPr lang="en-US" dirty="0" smtClean="0"/>
              <a:t>:</a:t>
            </a:r>
            <a:endParaRPr lang="en-US" dirty="0"/>
          </a:p>
          <a:p>
            <a:r>
              <a:rPr lang="en-US" dirty="0"/>
              <a:t>Visit </a:t>
            </a:r>
            <a:r>
              <a:rPr lang="en-US" b="1" dirty="0"/>
              <a:t>providers in your network.</a:t>
            </a:r>
          </a:p>
          <a:p>
            <a:r>
              <a:rPr lang="en-US" dirty="0"/>
              <a:t>Get </a:t>
            </a:r>
            <a:r>
              <a:rPr lang="en-US" b="1" dirty="0"/>
              <a:t>generic medications.</a:t>
            </a:r>
          </a:p>
          <a:p>
            <a:r>
              <a:rPr lang="en-US" b="1" dirty="0"/>
              <a:t>Compare costs and quality for services and procedures </a:t>
            </a:r>
            <a:r>
              <a:rPr lang="en-US" dirty="0"/>
              <a:t>before you get treatment. </a:t>
            </a:r>
          </a:p>
        </p:txBody>
      </p:sp>
      <p:sp>
        <p:nvSpPr>
          <p:cNvPr id="8" name="Title 1"/>
          <p:cNvSpPr txBox="1">
            <a:spLocks/>
          </p:cNvSpPr>
          <p:nvPr/>
        </p:nvSpPr>
        <p:spPr>
          <a:xfrm>
            <a:off x="641350" y="18678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You should do </a:t>
            </a:r>
            <a:r>
              <a:rPr lang="en-US" dirty="0">
                <a:solidFill>
                  <a:srgbClr val="00B0F0"/>
                </a:solidFill>
              </a:rPr>
              <a:t>all</a:t>
            </a:r>
            <a:r>
              <a:rPr lang="en-US" dirty="0">
                <a:solidFill>
                  <a:srgbClr val="4D4D4D"/>
                </a:solidFill>
              </a:rPr>
              <a:t> of the steps.</a:t>
            </a:r>
          </a:p>
        </p:txBody>
      </p:sp>
      <p:sp>
        <p:nvSpPr>
          <p:cNvPr id="9" name="Title 1"/>
          <p:cNvSpPr txBox="1">
            <a:spLocks/>
          </p:cNvSpPr>
          <p:nvPr/>
        </p:nvSpPr>
        <p:spPr>
          <a:xfrm>
            <a:off x="641350" y="4908535"/>
            <a:ext cx="57213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a:t>
            </a:r>
            <a:r>
              <a:rPr lang="en-US" dirty="0"/>
              <a:t>learn how to get the most from your health plan.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2771" y="1044453"/>
            <a:ext cx="1739900" cy="1739900"/>
          </a:xfrm>
          <a:prstGeom prst="rect">
            <a:avLst/>
          </a:prstGeom>
        </p:spPr>
      </p:pic>
      <p:pic>
        <p:nvPicPr>
          <p:cNvPr id="10" name="Picture 9">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677012"/>
            <a:ext cx="1727200" cy="1727200"/>
          </a:xfrm>
          <a:prstGeom prst="rect">
            <a:avLst/>
          </a:prstGeom>
        </p:spPr>
      </p:pic>
    </p:spTree>
    <p:extLst>
      <p:ext uri="{BB962C8B-B14F-4D97-AF65-F5344CB8AC3E}">
        <p14:creationId xmlns:p14="http://schemas.microsoft.com/office/powerpoint/2010/main" val="63490870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0F9BDA0-AF0E-4BA8-B742-3B9C92A3E6FE}" type="slidenum">
              <a:rPr lang="en-US" smtClean="0"/>
              <a:t>2</a:t>
            </a:fld>
            <a:endParaRPr lang="en-US" dirty="0"/>
          </a:p>
        </p:txBody>
      </p:sp>
      <p:sp>
        <p:nvSpPr>
          <p:cNvPr id="8" name="Rectangle 7"/>
          <p:cNvSpPr/>
          <p:nvPr/>
        </p:nvSpPr>
        <p:spPr>
          <a:xfrm>
            <a:off x="0" y="0"/>
            <a:ext cx="9144000" cy="3425568"/>
          </a:xfrm>
          <a:prstGeom prst="rect">
            <a:avLst/>
          </a:prstGeom>
          <a:solidFill>
            <a:srgbClr val="003DA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9" name="Oval 8"/>
          <p:cNvSpPr/>
          <p:nvPr/>
        </p:nvSpPr>
        <p:spPr>
          <a:xfrm>
            <a:off x="1826055" y="672757"/>
            <a:ext cx="5498756" cy="5498756"/>
          </a:xfrm>
          <a:prstGeom prst="ellipse">
            <a:avLst/>
          </a:prstGeom>
          <a:solidFill>
            <a:srgbClr val="00A8F7"/>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0" name="Block Arc 9"/>
          <p:cNvSpPr/>
          <p:nvPr/>
        </p:nvSpPr>
        <p:spPr>
          <a:xfrm flipV="1">
            <a:off x="1826051" y="676491"/>
            <a:ext cx="5495125" cy="5491893"/>
          </a:xfrm>
          <a:prstGeom prst="blockArc">
            <a:avLst>
              <a:gd name="adj1" fmla="val 10800000"/>
              <a:gd name="adj2" fmla="val 21589490"/>
              <a:gd name="adj3" fmla="val 8492"/>
            </a:avLst>
          </a:prstGeom>
          <a:solidFill>
            <a:srgbClr val="003DA1"/>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3DA1"/>
              </a:solidFill>
              <a:effectLst/>
              <a:uLnTx/>
              <a:uFillTx/>
              <a:latin typeface="Arial"/>
              <a:ea typeface="+mn-ea"/>
              <a:cs typeface="+mn-cs"/>
            </a:endParaRPr>
          </a:p>
        </p:txBody>
      </p:sp>
      <p:sp>
        <p:nvSpPr>
          <p:cNvPr id="11" name="Oval 10"/>
          <p:cNvSpPr/>
          <p:nvPr/>
        </p:nvSpPr>
        <p:spPr>
          <a:xfrm>
            <a:off x="2292863" y="1146432"/>
            <a:ext cx="4558271" cy="4558271"/>
          </a:xfrm>
          <a:prstGeom prst="ellipse">
            <a:avLst/>
          </a:prstGeom>
          <a:solidFill>
            <a:srgbClr val="FFFFF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6" name="TextBox 15"/>
          <p:cNvSpPr txBox="1"/>
          <p:nvPr/>
        </p:nvSpPr>
        <p:spPr>
          <a:xfrm>
            <a:off x="2292863" y="1712784"/>
            <a:ext cx="4558272" cy="646331"/>
          </a:xfrm>
          <a:prstGeom prst="rect">
            <a:avLst/>
          </a:prstGeom>
          <a:noFill/>
        </p:spPr>
        <p:txBody>
          <a:bodyPr wrap="square" rtlCol="0">
            <a:spAutoFit/>
          </a:bodyPr>
          <a:lstStyle/>
          <a:p>
            <a:pPr algn="ctr">
              <a:spcAft>
                <a:spcPts val="400"/>
              </a:spcAft>
              <a:buClr>
                <a:schemeClr val="accent3"/>
              </a:buClr>
            </a:pPr>
            <a:r>
              <a:rPr lang="en-US" sz="3600" b="1" dirty="0" smtClean="0">
                <a:solidFill>
                  <a:srgbClr val="003DA1"/>
                </a:solidFill>
              </a:rPr>
              <a:t>Welcome!</a:t>
            </a:r>
          </a:p>
        </p:txBody>
      </p:sp>
      <p:sp>
        <p:nvSpPr>
          <p:cNvPr id="17" name="TextBox 16"/>
          <p:cNvSpPr txBox="1"/>
          <p:nvPr/>
        </p:nvSpPr>
        <p:spPr>
          <a:xfrm>
            <a:off x="2292863" y="2299318"/>
            <a:ext cx="4558272" cy="2308324"/>
          </a:xfrm>
          <a:prstGeom prst="rect">
            <a:avLst/>
          </a:prstGeom>
          <a:noFill/>
        </p:spPr>
        <p:txBody>
          <a:bodyPr wrap="square" rtlCol="0">
            <a:spAutoFit/>
          </a:bodyPr>
          <a:lstStyle/>
          <a:p>
            <a:pPr algn="ctr">
              <a:spcAft>
                <a:spcPts val="400"/>
              </a:spcAft>
              <a:buClr>
                <a:schemeClr val="accent3"/>
              </a:buClr>
            </a:pPr>
            <a:r>
              <a:rPr lang="en-US" sz="2400" dirty="0">
                <a:solidFill>
                  <a:srgbClr val="4D4D4D"/>
                </a:solidFill>
              </a:rPr>
              <a:t>There are many myths </a:t>
            </a:r>
            <a:r>
              <a:rPr lang="en-US" sz="2400" dirty="0" smtClean="0">
                <a:solidFill>
                  <a:srgbClr val="4D4D4D"/>
                </a:solidFill>
              </a:rPr>
              <a:t/>
            </a:r>
            <a:br>
              <a:rPr lang="en-US" sz="2400" dirty="0" smtClean="0">
                <a:solidFill>
                  <a:srgbClr val="4D4D4D"/>
                </a:solidFill>
              </a:rPr>
            </a:br>
            <a:r>
              <a:rPr lang="en-US" sz="2400" dirty="0" smtClean="0">
                <a:solidFill>
                  <a:srgbClr val="4D4D4D"/>
                </a:solidFill>
              </a:rPr>
              <a:t>about </a:t>
            </a:r>
            <a:r>
              <a:rPr lang="en-US" sz="2400" dirty="0">
                <a:solidFill>
                  <a:srgbClr val="4D4D4D"/>
                </a:solidFill>
              </a:rPr>
              <a:t>high deductible health plans—like the </a:t>
            </a:r>
            <a:r>
              <a:rPr lang="en-US" sz="2400" b="1" dirty="0">
                <a:solidFill>
                  <a:srgbClr val="4D4D4D"/>
                </a:solidFill>
              </a:rPr>
              <a:t>Choice Plus </a:t>
            </a:r>
            <a:r>
              <a:rPr lang="en-US" sz="2400" b="1" dirty="0" smtClean="0">
                <a:solidFill>
                  <a:srgbClr val="4D4D4D"/>
                </a:solidFill>
              </a:rPr>
              <a:t/>
            </a:r>
            <a:br>
              <a:rPr lang="en-US" sz="2400" b="1" dirty="0" smtClean="0">
                <a:solidFill>
                  <a:srgbClr val="4D4D4D"/>
                </a:solidFill>
              </a:rPr>
            </a:br>
            <a:r>
              <a:rPr lang="en-US" sz="2400" b="1" dirty="0" smtClean="0">
                <a:solidFill>
                  <a:srgbClr val="4D4D4D"/>
                </a:solidFill>
              </a:rPr>
              <a:t>Plan with HSA.</a:t>
            </a:r>
            <a:r>
              <a:rPr lang="en-US" sz="2400" dirty="0" smtClean="0">
                <a:solidFill>
                  <a:srgbClr val="4D4D4D"/>
                </a:solidFill>
              </a:rPr>
              <a:t> Test </a:t>
            </a:r>
            <a:r>
              <a:rPr lang="en-US" sz="2400" dirty="0">
                <a:solidFill>
                  <a:srgbClr val="4D4D4D"/>
                </a:solidFill>
              </a:rPr>
              <a:t>your knowledge with </a:t>
            </a:r>
            <a:r>
              <a:rPr lang="en-US" sz="2400" dirty="0" smtClean="0">
                <a:solidFill>
                  <a:srgbClr val="4D4D4D"/>
                </a:solidFill>
              </a:rPr>
              <a:t>this </a:t>
            </a:r>
            <a:br>
              <a:rPr lang="en-US" sz="2400" dirty="0" smtClean="0">
                <a:solidFill>
                  <a:srgbClr val="4D4D4D"/>
                </a:solidFill>
              </a:rPr>
            </a:br>
            <a:r>
              <a:rPr lang="en-US" sz="2400" dirty="0" smtClean="0">
                <a:solidFill>
                  <a:srgbClr val="4D4D4D"/>
                </a:solidFill>
              </a:rPr>
              <a:t>short </a:t>
            </a:r>
            <a:r>
              <a:rPr lang="en-US" sz="2400" dirty="0">
                <a:solidFill>
                  <a:srgbClr val="4D4D4D"/>
                </a:solidFill>
              </a:rPr>
              <a:t>quiz. </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887" y="278421"/>
            <a:ext cx="1739900" cy="1739900"/>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94210" y="283510"/>
            <a:ext cx="1734811" cy="1734811"/>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887" y="4878088"/>
            <a:ext cx="1739900" cy="1739900"/>
          </a:xfrm>
          <a:prstGeom prst="rect">
            <a:avLst/>
          </a:prstGeom>
          <a:ln>
            <a:noFill/>
          </a:ln>
        </p:spPr>
      </p:pic>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77682" y="4878088"/>
            <a:ext cx="1751339" cy="1751339"/>
          </a:xfrm>
          <a:prstGeom prst="rect">
            <a:avLst/>
          </a:prstGeom>
        </p:spPr>
      </p:pic>
      <p:pic>
        <p:nvPicPr>
          <p:cNvPr id="19" name="Picture 18">
            <a:hlinkClick r:id="" action="ppaction://hlinkshowjump?jump=nextslide"/>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95697" y="4181422"/>
            <a:ext cx="1727200" cy="1727200"/>
          </a:xfrm>
          <a:prstGeom prst="rect">
            <a:avLst/>
          </a:prstGeom>
        </p:spPr>
      </p:pic>
    </p:spTree>
    <p:extLst>
      <p:ext uri="{BB962C8B-B14F-4D97-AF65-F5344CB8AC3E}">
        <p14:creationId xmlns:p14="http://schemas.microsoft.com/office/powerpoint/2010/main" val="299525353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1350" y="4718975"/>
            <a:ext cx="8261350" cy="1669688"/>
          </a:xfrm>
          <a:prstGeom prst="rect">
            <a:avLst/>
          </a:prstGeom>
          <a:noFill/>
        </p:spPr>
        <p:txBody>
          <a:bodyPr wrap="square" rtlCol="0">
            <a:spAutoFit/>
          </a:bodyPr>
          <a:lstStyle/>
          <a:p>
            <a:pPr>
              <a:spcAft>
                <a:spcPts val="300"/>
              </a:spcAft>
            </a:pPr>
            <a:r>
              <a:rPr lang="en-US" sz="900" dirty="0" smtClean="0"/>
              <a:t>Insurance coverage provided by or through UnitedHealthcare Insurance Company or its affiliates. Administrative services provided by UnitedHealthcare Insurance Company, United HealthCare Services, Inc., or their affiliates. Health Plan coverage provided by or through a UnitedHealthcare company. For informational purposes only. UnitedHealthcare does not diagnose problems or recommend specific treatment. </a:t>
            </a:r>
          </a:p>
          <a:p>
            <a:pPr>
              <a:spcAft>
                <a:spcPts val="300"/>
              </a:spcAft>
            </a:pPr>
            <a:r>
              <a:rPr lang="en-US" sz="900" dirty="0" smtClean="0"/>
              <a:t>The information provided in this document is not a substitute for your physician’s care. Services and medical technologies referenced herein may</a:t>
            </a:r>
            <a:br>
              <a:rPr lang="en-US" sz="900" dirty="0" smtClean="0"/>
            </a:br>
            <a:r>
              <a:rPr lang="en-US" sz="900" dirty="0" smtClean="0"/>
              <a:t>not be covered under your plan or be available in all states or for all groups. </a:t>
            </a:r>
          </a:p>
          <a:p>
            <a:pPr>
              <a:spcAft>
                <a:spcPts val="300"/>
              </a:spcAft>
            </a:pPr>
            <a:r>
              <a:rPr lang="en-US" sz="900" dirty="0" smtClean="0"/>
              <a:t>This communication is not intended as legal or tax advice. Please contact a competent legal or tax professional for personal advice on eligibility, tax treatment and restrictions. Federal and state regulations are subject to change.</a:t>
            </a:r>
          </a:p>
          <a:p>
            <a:pPr>
              <a:spcAft>
                <a:spcPts val="300"/>
              </a:spcAft>
            </a:pPr>
            <a:r>
              <a:rPr lang="en-US" sz="900" dirty="0" smtClean="0"/>
              <a:t>Please check your health benefit plan materials to determine whether your employer will make supplemental contributions to your HSA.</a:t>
            </a:r>
          </a:p>
          <a:p>
            <a:pPr>
              <a:spcAft>
                <a:spcPts val="300"/>
              </a:spcAft>
            </a:pPr>
            <a:r>
              <a:rPr lang="en-US" sz="900" dirty="0" smtClean="0"/>
              <a:t>Current </a:t>
            </a:r>
            <a:r>
              <a:rPr lang="en-US" sz="900" dirty="0"/>
              <a:t>rates are variable and may change at any time</a:t>
            </a:r>
            <a:r>
              <a:rPr lang="en-US" sz="900" dirty="0" smtClean="0"/>
              <a:t>.</a:t>
            </a:r>
          </a:p>
          <a:p>
            <a:pPr>
              <a:spcAft>
                <a:spcPts val="300"/>
              </a:spcAft>
            </a:pPr>
            <a:r>
              <a:rPr lang="en-US" sz="900" dirty="0" smtClean="0"/>
              <a:t>©2017 </a:t>
            </a:r>
            <a:r>
              <a:rPr lang="en-US" sz="900" dirty="0"/>
              <a:t>UnitedHealthcare, Inc. All Rights Reserved.		</a:t>
            </a:r>
          </a:p>
        </p:txBody>
      </p:sp>
      <p:sp>
        <p:nvSpPr>
          <p:cNvPr id="7"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8" name="Title 1"/>
          <p:cNvSpPr txBox="1">
            <a:spLocks/>
          </p:cNvSpPr>
          <p:nvPr/>
        </p:nvSpPr>
        <p:spPr>
          <a:xfrm>
            <a:off x="641350" y="11439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Thank you for taking the quiz.</a:t>
            </a:r>
          </a:p>
        </p:txBody>
      </p:sp>
      <p:sp>
        <p:nvSpPr>
          <p:cNvPr id="9" name="Content Placeholder 20"/>
          <p:cNvSpPr txBox="1">
            <a:spLocks/>
          </p:cNvSpPr>
          <p:nvPr/>
        </p:nvSpPr>
        <p:spPr>
          <a:xfrm>
            <a:off x="1174750" y="2315517"/>
            <a:ext cx="6711950"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r>
              <a:rPr lang="en-US" dirty="0"/>
              <a:t>Click on the links below to view these </a:t>
            </a:r>
            <a:r>
              <a:rPr lang="en-US" dirty="0" smtClean="0"/>
              <a:t>2 </a:t>
            </a:r>
            <a:r>
              <a:rPr lang="en-US" dirty="0"/>
              <a:t>videos:</a:t>
            </a:r>
          </a:p>
          <a:p>
            <a:pPr marL="690562" lvl="2" indent="-182880">
              <a:buFont typeface="Arial" charset="0"/>
              <a:buChar char="•"/>
            </a:pPr>
            <a:r>
              <a:rPr lang="en-US" b="1" dirty="0">
                <a:hlinkClick r:id="rId3"/>
              </a:rPr>
              <a:t>Choice Plus Plan with HSA - How the Plan Works</a:t>
            </a:r>
            <a:endParaRPr lang="en-US" b="1" dirty="0"/>
          </a:p>
          <a:p>
            <a:pPr marL="690562" lvl="2" indent="-182880">
              <a:buFont typeface="Arial" charset="0"/>
              <a:buChar char="•"/>
            </a:pPr>
            <a:r>
              <a:rPr lang="en-US" b="1" dirty="0">
                <a:hlinkClick r:id="rId4"/>
              </a:rPr>
              <a:t>Choice Plus Plan with HSA - Understanding the HSA</a:t>
            </a:r>
            <a:endParaRPr lang="en-US" b="1" dirty="0"/>
          </a:p>
          <a:p>
            <a:r>
              <a:rPr lang="en-US" dirty="0"/>
              <a:t>Review your benefit plan information.</a:t>
            </a:r>
          </a:p>
          <a:p>
            <a:r>
              <a:rPr lang="en-US" dirty="0"/>
              <a:t>Call the number on the back of your health plan ID card. </a:t>
            </a:r>
          </a:p>
          <a:p>
            <a:r>
              <a:rPr lang="en-US" dirty="0"/>
              <a:t>Log in to your member website at </a:t>
            </a:r>
            <a:r>
              <a:rPr lang="en-US" b="1" dirty="0" smtClean="0">
                <a:hlinkClick r:id="rId5"/>
              </a:rPr>
              <a:t>myuhc.com</a:t>
            </a:r>
            <a:r>
              <a:rPr lang="en-US" baseline="30000" dirty="0" smtClean="0"/>
              <a:t>®</a:t>
            </a:r>
            <a:r>
              <a:rPr lang="en-US" dirty="0" smtClean="0"/>
              <a:t>.</a:t>
            </a:r>
            <a:endParaRPr lang="en-US" dirty="0"/>
          </a:p>
        </p:txBody>
      </p:sp>
      <p:sp>
        <p:nvSpPr>
          <p:cNvPr id="10" name="Title 1"/>
          <p:cNvSpPr txBox="1">
            <a:spLocks/>
          </p:cNvSpPr>
          <p:nvPr/>
        </p:nvSpPr>
        <p:spPr>
          <a:xfrm>
            <a:off x="641350" y="1702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What if I have more questions?</a:t>
            </a:r>
          </a:p>
        </p:txBody>
      </p:sp>
    </p:spTree>
    <p:extLst>
      <p:ext uri="{BB962C8B-B14F-4D97-AF65-F5344CB8AC3E}">
        <p14:creationId xmlns:p14="http://schemas.microsoft.com/office/powerpoint/2010/main" val="287328083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0F9BDA0-AF0E-4BA8-B742-3B9C92A3E6FE}" type="slidenum">
              <a:rPr lang="en-US" smtClean="0"/>
              <a:pPr/>
              <a:t>3</a:t>
            </a:fld>
            <a:endParaRPr lang="en-US" dirty="0"/>
          </a:p>
        </p:txBody>
      </p:sp>
      <p:sp>
        <p:nvSpPr>
          <p:cNvPr id="82"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83" name="Content Placeholder 6"/>
          <p:cNvSpPr>
            <a:spLocks noGrp="1"/>
          </p:cNvSpPr>
          <p:nvPr>
            <p:ph idx="1"/>
          </p:nvPr>
        </p:nvSpPr>
        <p:spPr>
          <a:xfrm>
            <a:off x="615950" y="1981935"/>
            <a:ext cx="3473450" cy="404876"/>
          </a:xfrm>
        </p:spPr>
        <p:txBody>
          <a:bodyPr/>
          <a:lstStyle/>
          <a:p>
            <a:pPr marL="0" indent="0">
              <a:buNone/>
            </a:pPr>
            <a:r>
              <a:rPr lang="en-US" sz="1400" dirty="0" smtClean="0"/>
              <a:t>Click on one of the       answers below.</a:t>
            </a:r>
          </a:p>
        </p:txBody>
      </p:sp>
      <p:grpSp>
        <p:nvGrpSpPr>
          <p:cNvPr id="84" name="Group 83"/>
          <p:cNvGrpSpPr/>
          <p:nvPr/>
        </p:nvGrpSpPr>
        <p:grpSpPr>
          <a:xfrm>
            <a:off x="1187106" y="2488205"/>
            <a:ext cx="775046" cy="776039"/>
            <a:chOff x="754063" y="547876"/>
            <a:chExt cx="1022865" cy="1024178"/>
          </a:xfrm>
        </p:grpSpPr>
        <p:sp>
          <p:nvSpPr>
            <p:cNvPr id="85" name="Oval 84">
              <a:hlinkClick r:id="rId3" action="ppaction://hlinksldjump"/>
            </p:cNvPr>
            <p:cNvSpPr/>
            <p:nvPr/>
          </p:nvSpPr>
          <p:spPr>
            <a:xfrm>
              <a:off x="754063" y="549189"/>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86" name="TextBox 85">
              <a:hlinkClick r:id="rId3" action="ppaction://hlinksldjump"/>
            </p:cNvPr>
            <p:cNvSpPr txBox="1"/>
            <p:nvPr/>
          </p:nvSpPr>
          <p:spPr>
            <a:xfrm>
              <a:off x="863900" y="547876"/>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1</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87" name="Group 86"/>
          <p:cNvGrpSpPr/>
          <p:nvPr/>
        </p:nvGrpSpPr>
        <p:grpSpPr>
          <a:xfrm>
            <a:off x="1187106" y="3419423"/>
            <a:ext cx="775046" cy="788739"/>
            <a:chOff x="754063" y="2110033"/>
            <a:chExt cx="1022865" cy="1040939"/>
          </a:xfrm>
        </p:grpSpPr>
        <p:sp>
          <p:nvSpPr>
            <p:cNvPr id="88" name="Oval 87">
              <a:hlinkClick r:id="rId4" action="ppaction://hlinksldjump"/>
            </p:cNvPr>
            <p:cNvSpPr/>
            <p:nvPr/>
          </p:nvSpPr>
          <p:spPr>
            <a:xfrm>
              <a:off x="754063" y="2128107"/>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89" name="TextBox 88">
              <a:hlinkClick r:id="rId4" action="ppaction://hlinksldjump"/>
            </p:cNvPr>
            <p:cNvSpPr txBox="1"/>
            <p:nvPr/>
          </p:nvSpPr>
          <p:spPr>
            <a:xfrm>
              <a:off x="863900" y="211003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2</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90" name="Group 89"/>
          <p:cNvGrpSpPr/>
          <p:nvPr/>
        </p:nvGrpSpPr>
        <p:grpSpPr>
          <a:xfrm>
            <a:off x="1187106" y="4376043"/>
            <a:ext cx="775046" cy="776039"/>
            <a:chOff x="754063" y="3705713"/>
            <a:chExt cx="1022865" cy="1024178"/>
          </a:xfrm>
        </p:grpSpPr>
        <p:sp>
          <p:nvSpPr>
            <p:cNvPr id="91" name="Oval 90">
              <a:hlinkClick r:id="rId5" action="ppaction://hlinksldjump"/>
            </p:cNvPr>
            <p:cNvSpPr/>
            <p:nvPr/>
          </p:nvSpPr>
          <p:spPr>
            <a:xfrm>
              <a:off x="754063" y="3707026"/>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92" name="TextBox 91">
              <a:hlinkClick r:id="rId5" action="ppaction://hlinksldjump"/>
            </p:cNvPr>
            <p:cNvSpPr txBox="1"/>
            <p:nvPr/>
          </p:nvSpPr>
          <p:spPr>
            <a:xfrm>
              <a:off x="863900" y="370571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3</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93" name="Group 92"/>
          <p:cNvGrpSpPr/>
          <p:nvPr/>
        </p:nvGrpSpPr>
        <p:grpSpPr>
          <a:xfrm>
            <a:off x="1187106" y="5294561"/>
            <a:ext cx="775046" cy="788739"/>
            <a:chOff x="754063" y="5267871"/>
            <a:chExt cx="1022865" cy="1040939"/>
          </a:xfrm>
        </p:grpSpPr>
        <p:sp>
          <p:nvSpPr>
            <p:cNvPr id="94" name="Oval 93">
              <a:hlinkClick r:id="rId6" action="ppaction://hlinksldjump"/>
            </p:cNvPr>
            <p:cNvSpPr/>
            <p:nvPr/>
          </p:nvSpPr>
          <p:spPr>
            <a:xfrm>
              <a:off x="754063" y="5285945"/>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95" name="TextBox 94">
              <a:hlinkClick r:id="rId6" action="ppaction://hlinksldjump"/>
            </p:cNvPr>
            <p:cNvSpPr txBox="1"/>
            <p:nvPr/>
          </p:nvSpPr>
          <p:spPr>
            <a:xfrm>
              <a:off x="863900" y="5267871"/>
              <a:ext cx="789460" cy="101547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4</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cxnSp>
        <p:nvCxnSpPr>
          <p:cNvPr id="96" name="Straight Connector 95"/>
          <p:cNvCxnSpPr/>
          <p:nvPr/>
        </p:nvCxnSpPr>
        <p:spPr>
          <a:xfrm flipH="1">
            <a:off x="1187107" y="3347308"/>
            <a:ext cx="7956893" cy="0"/>
          </a:xfrm>
          <a:prstGeom prst="line">
            <a:avLst/>
          </a:prstGeom>
          <a:noFill/>
          <a:ln w="12700" cap="flat" cmpd="sng" algn="ctr">
            <a:solidFill>
              <a:srgbClr val="798387"/>
            </a:solidFill>
            <a:prstDash val="solid"/>
          </a:ln>
          <a:effectLst/>
        </p:spPr>
      </p:cxnSp>
      <p:cxnSp>
        <p:nvCxnSpPr>
          <p:cNvPr id="97" name="Straight Connector 96"/>
          <p:cNvCxnSpPr/>
          <p:nvPr/>
        </p:nvCxnSpPr>
        <p:spPr>
          <a:xfrm flipH="1">
            <a:off x="1187108" y="4296032"/>
            <a:ext cx="7956892" cy="0"/>
          </a:xfrm>
          <a:prstGeom prst="line">
            <a:avLst/>
          </a:prstGeom>
          <a:noFill/>
          <a:ln w="12700" cap="flat" cmpd="sng" algn="ctr">
            <a:solidFill>
              <a:srgbClr val="798387"/>
            </a:solidFill>
            <a:prstDash val="solid"/>
          </a:ln>
          <a:effectLst/>
        </p:spPr>
      </p:cxnSp>
      <p:cxnSp>
        <p:nvCxnSpPr>
          <p:cNvPr id="98" name="Straight Connector 97"/>
          <p:cNvCxnSpPr/>
          <p:nvPr/>
        </p:nvCxnSpPr>
        <p:spPr>
          <a:xfrm flipH="1">
            <a:off x="1187108" y="5247846"/>
            <a:ext cx="7956892" cy="0"/>
          </a:xfrm>
          <a:prstGeom prst="line">
            <a:avLst/>
          </a:prstGeom>
          <a:noFill/>
          <a:ln w="12700" cap="flat" cmpd="sng" algn="ctr">
            <a:solidFill>
              <a:srgbClr val="798387"/>
            </a:solidFill>
            <a:prstDash val="solid"/>
          </a:ln>
          <a:effectLst/>
        </p:spPr>
      </p:cxnSp>
      <p:pic>
        <p:nvPicPr>
          <p:cNvPr id="99" name="Picture 9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p:spPr>
      </p:pic>
      <p:sp>
        <p:nvSpPr>
          <p:cNvPr id="100" name="Oval 99"/>
          <p:cNvSpPr/>
          <p:nvPr/>
        </p:nvSpPr>
        <p:spPr>
          <a:xfrm>
            <a:off x="2224174" y="2023963"/>
            <a:ext cx="252326" cy="252326"/>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101" name="TextBox 100"/>
          <p:cNvSpPr txBox="1"/>
          <p:nvPr/>
        </p:nvSpPr>
        <p:spPr>
          <a:xfrm>
            <a:off x="2004104" y="2580541"/>
            <a:ext cx="5252326" cy="584775"/>
          </a:xfrm>
          <a:prstGeom prst="rect">
            <a:avLst/>
          </a:prstGeom>
          <a:noFill/>
        </p:spPr>
        <p:txBody>
          <a:bodyPr wrap="square" rtlCol="0">
            <a:spAutoFit/>
          </a:bodyPr>
          <a:lstStyle/>
          <a:p>
            <a:pPr>
              <a:spcAft>
                <a:spcPts val="400"/>
              </a:spcAft>
              <a:buClr>
                <a:schemeClr val="accent3"/>
              </a:buClr>
            </a:pPr>
            <a:r>
              <a:rPr lang="en-US" sz="1600" b="1" dirty="0">
                <a:solidFill>
                  <a:srgbClr val="4D4D4D"/>
                </a:solidFill>
              </a:rPr>
              <a:t>Your deposits are free from </a:t>
            </a:r>
            <a:r>
              <a:rPr lang="en-US" sz="1600" b="1" dirty="0" smtClean="0">
                <a:solidFill>
                  <a:srgbClr val="4D4D4D"/>
                </a:solidFill>
              </a:rPr>
              <a:t>payroll tax, federal </a:t>
            </a:r>
            <a:r>
              <a:rPr lang="en-US" sz="1600" b="1" dirty="0">
                <a:solidFill>
                  <a:srgbClr val="4D4D4D"/>
                </a:solidFill>
              </a:rPr>
              <a:t>income tax and most state income </a:t>
            </a:r>
            <a:r>
              <a:rPr lang="en-US" sz="1600" b="1" dirty="0" smtClean="0">
                <a:solidFill>
                  <a:srgbClr val="4D4D4D"/>
                </a:solidFill>
              </a:rPr>
              <a:t>taxes. </a:t>
            </a:r>
            <a:endParaRPr lang="en-US" sz="1600" b="1" dirty="0">
              <a:solidFill>
                <a:srgbClr val="4D4D4D"/>
              </a:solidFill>
            </a:endParaRPr>
          </a:p>
        </p:txBody>
      </p:sp>
      <p:sp>
        <p:nvSpPr>
          <p:cNvPr id="102" name="TextBox 101"/>
          <p:cNvSpPr txBox="1"/>
          <p:nvPr/>
        </p:nvSpPr>
        <p:spPr>
          <a:xfrm>
            <a:off x="2004103" y="3639938"/>
            <a:ext cx="6426995" cy="338554"/>
          </a:xfrm>
          <a:prstGeom prst="rect">
            <a:avLst/>
          </a:prstGeom>
          <a:noFill/>
        </p:spPr>
        <p:txBody>
          <a:bodyPr wrap="square" rtlCol="0">
            <a:spAutoFit/>
          </a:bodyPr>
          <a:lstStyle/>
          <a:p>
            <a:pPr>
              <a:spcAft>
                <a:spcPts val="400"/>
              </a:spcAft>
              <a:buClr>
                <a:schemeClr val="accent3"/>
              </a:buClr>
            </a:pPr>
            <a:r>
              <a:rPr lang="en-US" sz="1600" b="1" dirty="0">
                <a:solidFill>
                  <a:srgbClr val="4D4D4D"/>
                </a:solidFill>
              </a:rPr>
              <a:t>HSA balances grow </a:t>
            </a:r>
            <a:r>
              <a:rPr lang="en-US" sz="1600" b="1" dirty="0" smtClean="0">
                <a:solidFill>
                  <a:srgbClr val="4D4D4D"/>
                </a:solidFill>
              </a:rPr>
              <a:t>tax-free</a:t>
            </a:r>
            <a:r>
              <a:rPr lang="en-US" sz="1600" b="1" dirty="0">
                <a:solidFill>
                  <a:srgbClr val="4D4D4D"/>
                </a:solidFill>
              </a:rPr>
              <a:t>.</a:t>
            </a:r>
          </a:p>
        </p:txBody>
      </p:sp>
      <p:sp>
        <p:nvSpPr>
          <p:cNvPr id="103" name="TextBox 102"/>
          <p:cNvSpPr txBox="1"/>
          <p:nvPr/>
        </p:nvSpPr>
        <p:spPr>
          <a:xfrm>
            <a:off x="2004103" y="4492252"/>
            <a:ext cx="5488897" cy="584775"/>
          </a:xfrm>
          <a:prstGeom prst="rect">
            <a:avLst/>
          </a:prstGeom>
          <a:noFill/>
        </p:spPr>
        <p:txBody>
          <a:bodyPr wrap="square" rtlCol="0">
            <a:spAutoFit/>
          </a:bodyPr>
          <a:lstStyle/>
          <a:p>
            <a:pPr>
              <a:spcAft>
                <a:spcPts val="400"/>
              </a:spcAft>
              <a:buClr>
                <a:schemeClr val="accent3"/>
              </a:buClr>
            </a:pPr>
            <a:r>
              <a:rPr lang="en-US" sz="1600" b="1" dirty="0">
                <a:solidFill>
                  <a:srgbClr val="4D4D4D"/>
                </a:solidFill>
              </a:rPr>
              <a:t>HSA funds you spend on qualified medical expenses are tax-free.</a:t>
            </a:r>
          </a:p>
        </p:txBody>
      </p:sp>
      <p:sp>
        <p:nvSpPr>
          <p:cNvPr id="104" name="TextBox 103"/>
          <p:cNvSpPr txBox="1"/>
          <p:nvPr/>
        </p:nvSpPr>
        <p:spPr>
          <a:xfrm>
            <a:off x="2004103" y="5526597"/>
            <a:ext cx="6426995"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All of the above.</a:t>
            </a:r>
          </a:p>
        </p:txBody>
      </p:sp>
      <p:sp>
        <p:nvSpPr>
          <p:cNvPr id="10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Why should I put money in my HSA? </a:t>
            </a:r>
            <a:br>
              <a:rPr lang="en-US" dirty="0" smtClean="0"/>
            </a:br>
            <a:r>
              <a:rPr lang="en-US" dirty="0" smtClean="0"/>
              <a:t>I already have a checking account.</a:t>
            </a:r>
            <a:endParaRPr lang="en-US" dirty="0"/>
          </a:p>
        </p:txBody>
      </p:sp>
    </p:spTree>
    <p:extLst>
      <p:ext uri="{BB962C8B-B14F-4D97-AF65-F5344CB8AC3E}">
        <p14:creationId xmlns:p14="http://schemas.microsoft.com/office/powerpoint/2010/main" val="72488155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pPr/>
              <a:t>4</a:t>
            </a:fld>
            <a:endParaRPr lang="en-US"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p:spPr>
      </p:pic>
      <p:sp>
        <p:nvSpPr>
          <p:cNvPr id="1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Right answer!</a:t>
            </a:r>
            <a:endParaRPr lang="en-US" dirty="0"/>
          </a:p>
        </p:txBody>
      </p:sp>
      <p:sp>
        <p:nvSpPr>
          <p:cNvPr id="25" name="Title 1"/>
          <p:cNvSpPr txBox="1">
            <a:spLocks/>
          </p:cNvSpPr>
          <p:nvPr/>
        </p:nvSpPr>
        <p:spPr>
          <a:xfrm>
            <a:off x="641350" y="4697285"/>
            <a:ext cx="56070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00B0F0"/>
                </a:solidFill>
                <a:hlinkClick r:id="rId4"/>
              </a:rPr>
              <a:t>Watch this video</a:t>
            </a:r>
            <a:r>
              <a:rPr lang="en-US" dirty="0">
                <a:solidFill>
                  <a:srgbClr val="00B0F0"/>
                </a:solidFill>
              </a:rPr>
              <a:t> </a:t>
            </a:r>
            <a:r>
              <a:rPr lang="en-US" dirty="0"/>
              <a:t>to learn more about HSA tax savings.</a:t>
            </a:r>
          </a:p>
        </p:txBody>
      </p:sp>
      <p:sp>
        <p:nvSpPr>
          <p:cNvPr id="26" name="TextBox 25"/>
          <p:cNvSpPr txBox="1"/>
          <p:nvPr/>
        </p:nvSpPr>
        <p:spPr>
          <a:xfrm>
            <a:off x="584880" y="5773075"/>
            <a:ext cx="4767056" cy="276999"/>
          </a:xfrm>
          <a:prstGeom prst="rect">
            <a:avLst/>
          </a:prstGeom>
          <a:noFill/>
        </p:spPr>
        <p:txBody>
          <a:bodyPr wrap="square" rtlCol="0">
            <a:spAutoFit/>
          </a:bodyPr>
          <a:lstStyle/>
          <a:p>
            <a:r>
              <a:rPr lang="en-US" sz="1200" dirty="0" smtClean="0"/>
              <a:t>* New Hampshire and Tennessee tax HSA earnings.</a:t>
            </a:r>
            <a:endParaRPr lang="en-US" sz="1200" dirty="0"/>
          </a:p>
        </p:txBody>
      </p:sp>
      <p:sp>
        <p:nvSpPr>
          <p:cNvPr id="30"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31" name="Content Placeholder 20"/>
          <p:cNvSpPr txBox="1">
            <a:spLocks/>
          </p:cNvSpPr>
          <p:nvPr/>
        </p:nvSpPr>
        <p:spPr>
          <a:xfrm>
            <a:off x="1174750" y="2480617"/>
            <a:ext cx="6000750"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r>
              <a:rPr lang="en-US" dirty="0" smtClean="0"/>
              <a:t>Your deposits are exempt from payroll tax, federal income tax and most state income taxes.</a:t>
            </a:r>
          </a:p>
          <a:p>
            <a:r>
              <a:rPr lang="en-US" dirty="0" smtClean="0"/>
              <a:t>Your savings grow tax-free.*</a:t>
            </a:r>
          </a:p>
          <a:p>
            <a:r>
              <a:rPr lang="en-US" dirty="0" smtClean="0"/>
              <a:t>Money you spend on qualified expenses is </a:t>
            </a:r>
            <a:br>
              <a:rPr lang="en-US" dirty="0" smtClean="0"/>
            </a:br>
            <a:r>
              <a:rPr lang="en-US" dirty="0" smtClean="0"/>
              <a:t>income-tax free, too.</a:t>
            </a:r>
            <a:endParaRPr lang="en-US" dirty="0"/>
          </a:p>
        </p:txBody>
      </p:sp>
      <p:sp>
        <p:nvSpPr>
          <p:cNvPr id="32" name="Title 1"/>
          <p:cNvSpPr txBox="1">
            <a:spLocks/>
          </p:cNvSpPr>
          <p:nvPr/>
        </p:nvSpPr>
        <p:spPr>
          <a:xfrm>
            <a:off x="641350" y="18678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With an HSA, you get triple tax savings:</a:t>
            </a:r>
          </a:p>
        </p:txBody>
      </p:sp>
      <p:pic>
        <p:nvPicPr>
          <p:cNvPr id="12" name="Picture 11">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75500" y="4207112"/>
            <a:ext cx="1727200" cy="1727200"/>
          </a:xfrm>
          <a:prstGeom prst="rect">
            <a:avLst/>
          </a:prstGeom>
        </p:spPr>
      </p:pic>
    </p:spTree>
    <p:extLst>
      <p:ext uri="{BB962C8B-B14F-4D97-AF65-F5344CB8AC3E}">
        <p14:creationId xmlns:p14="http://schemas.microsoft.com/office/powerpoint/2010/main" val="341981424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5</a:t>
            </a:fld>
            <a:endParaRPr lang="en-US" dirty="0"/>
          </a:p>
        </p:txBody>
      </p:sp>
      <p:sp>
        <p:nvSpPr>
          <p:cNvPr id="7" name="Slide Number Placeholder 3"/>
          <p:cNvSpPr txBox="1">
            <a:spLocks/>
          </p:cNvSpPr>
          <p:nvPr/>
        </p:nvSpPr>
        <p:spPr>
          <a:xfrm>
            <a:off x="7620000" y="6528259"/>
            <a:ext cx="1066800" cy="167847"/>
          </a:xfrm>
          <a:prstGeom prst="rect">
            <a:avLst/>
          </a:prstGeom>
        </p:spPr>
        <p:txBody>
          <a:bodyPr vert="horz" lIns="0" tIns="0" rIns="0" bIns="0" rtlCol="0" anchor="b"/>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F9BDA0-AF0E-4BA8-B742-3B9C92A3E6FE}" type="slidenum">
              <a:rPr lang="en-US" smtClean="0"/>
              <a:pPr/>
              <a:t>5</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p:spPr>
      </p:pic>
      <p:sp>
        <p:nvSpPr>
          <p:cNvPr id="11" name="TextBox 10"/>
          <p:cNvSpPr txBox="1"/>
          <p:nvPr/>
        </p:nvSpPr>
        <p:spPr>
          <a:xfrm>
            <a:off x="584880" y="5773075"/>
            <a:ext cx="4767056" cy="276999"/>
          </a:xfrm>
          <a:prstGeom prst="rect">
            <a:avLst/>
          </a:prstGeom>
          <a:noFill/>
        </p:spPr>
        <p:txBody>
          <a:bodyPr wrap="square" rtlCol="0">
            <a:spAutoFit/>
          </a:bodyPr>
          <a:lstStyle/>
          <a:p>
            <a:r>
              <a:rPr lang="en-US" sz="1200" dirty="0" smtClean="0"/>
              <a:t>* New Hampshire and Tennessee tax HSA earnings.</a:t>
            </a:r>
            <a:endParaRPr lang="en-US" sz="1200" dirty="0"/>
          </a:p>
        </p:txBody>
      </p:sp>
      <p:sp>
        <p:nvSpPr>
          <p:cNvPr id="14"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15"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You’re partially right.</a:t>
            </a:r>
          </a:p>
        </p:txBody>
      </p:sp>
      <p:sp>
        <p:nvSpPr>
          <p:cNvPr id="16" name="Content Placeholder 20"/>
          <p:cNvSpPr txBox="1">
            <a:spLocks/>
          </p:cNvSpPr>
          <p:nvPr/>
        </p:nvSpPr>
        <p:spPr>
          <a:xfrm>
            <a:off x="1174750" y="2480617"/>
            <a:ext cx="5835650"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r>
              <a:rPr lang="en-US" dirty="0"/>
              <a:t>Your deposits are exempt from </a:t>
            </a:r>
            <a:r>
              <a:rPr lang="en-US" dirty="0" smtClean="0"/>
              <a:t>payroll tax, </a:t>
            </a:r>
            <a:r>
              <a:rPr lang="en-US" dirty="0"/>
              <a:t>federal income </a:t>
            </a:r>
            <a:r>
              <a:rPr lang="en-US" dirty="0" smtClean="0"/>
              <a:t>tax and </a:t>
            </a:r>
            <a:r>
              <a:rPr lang="en-US" dirty="0"/>
              <a:t>most state income taxes</a:t>
            </a:r>
            <a:r>
              <a:rPr lang="en-US" dirty="0" smtClean="0"/>
              <a:t>.</a:t>
            </a:r>
            <a:endParaRPr lang="en-US" dirty="0"/>
          </a:p>
          <a:p>
            <a:r>
              <a:rPr lang="en-US" dirty="0"/>
              <a:t>Your savings grow tax-free</a:t>
            </a:r>
            <a:r>
              <a:rPr lang="en-US" dirty="0" smtClean="0"/>
              <a:t>.*</a:t>
            </a:r>
            <a:endParaRPr lang="en-US" dirty="0"/>
          </a:p>
          <a:p>
            <a:r>
              <a:rPr lang="en-US" dirty="0"/>
              <a:t>Money you spend on qualified expenses is </a:t>
            </a:r>
            <a:r>
              <a:rPr lang="en-US" dirty="0" smtClean="0"/>
              <a:t/>
            </a:r>
            <a:br>
              <a:rPr lang="en-US" dirty="0" smtClean="0"/>
            </a:br>
            <a:r>
              <a:rPr lang="en-US" dirty="0" smtClean="0"/>
              <a:t>income-tax </a:t>
            </a:r>
            <a:r>
              <a:rPr lang="en-US" dirty="0"/>
              <a:t>free, too. </a:t>
            </a:r>
          </a:p>
        </p:txBody>
      </p:sp>
      <p:sp>
        <p:nvSpPr>
          <p:cNvPr id="17" name="Title 1"/>
          <p:cNvSpPr txBox="1">
            <a:spLocks/>
          </p:cNvSpPr>
          <p:nvPr/>
        </p:nvSpPr>
        <p:spPr>
          <a:xfrm>
            <a:off x="641350" y="18678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With an HSA, you get triple tax savings:</a:t>
            </a:r>
          </a:p>
        </p:txBody>
      </p:sp>
      <p:sp>
        <p:nvSpPr>
          <p:cNvPr id="19" name="Title 1"/>
          <p:cNvSpPr txBox="1">
            <a:spLocks/>
          </p:cNvSpPr>
          <p:nvPr/>
        </p:nvSpPr>
        <p:spPr>
          <a:xfrm>
            <a:off x="641350" y="4697285"/>
            <a:ext cx="56070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00B0F0"/>
                </a:solidFill>
                <a:hlinkClick r:id="rId3"/>
              </a:rPr>
              <a:t>Watch this video</a:t>
            </a:r>
            <a:r>
              <a:rPr lang="en-US" dirty="0">
                <a:solidFill>
                  <a:srgbClr val="00B0F0"/>
                </a:solidFill>
              </a:rPr>
              <a:t> </a:t>
            </a:r>
            <a:r>
              <a:rPr lang="en-US" dirty="0"/>
              <a:t>to learn more about HSA tax savings.</a:t>
            </a:r>
          </a:p>
        </p:txBody>
      </p:sp>
      <p:pic>
        <p:nvPicPr>
          <p:cNvPr id="12" name="Picture 11">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207112"/>
            <a:ext cx="1727200" cy="1727200"/>
          </a:xfrm>
          <a:prstGeom prst="rect">
            <a:avLst/>
          </a:prstGeom>
        </p:spPr>
      </p:pic>
    </p:spTree>
    <p:extLst>
      <p:ext uri="{BB962C8B-B14F-4D97-AF65-F5344CB8AC3E}">
        <p14:creationId xmlns:p14="http://schemas.microsoft.com/office/powerpoint/2010/main" val="64076163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6</a:t>
            </a:fld>
            <a:endParaRPr lang="en-US" dirty="0"/>
          </a:p>
        </p:txBody>
      </p:sp>
      <p:sp>
        <p:nvSpPr>
          <p:cNvPr id="5" name="Slide Number Placeholder 3"/>
          <p:cNvSpPr txBox="1">
            <a:spLocks/>
          </p:cNvSpPr>
          <p:nvPr/>
        </p:nvSpPr>
        <p:spPr>
          <a:xfrm>
            <a:off x="7620000" y="6528259"/>
            <a:ext cx="1066800" cy="167847"/>
          </a:xfrm>
          <a:prstGeom prst="rect">
            <a:avLst/>
          </a:prstGeom>
        </p:spPr>
        <p:txBody>
          <a:bodyPr vert="horz" lIns="0" tIns="0" rIns="0" bIns="0" rtlCol="0" anchor="b"/>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F9BDA0-AF0E-4BA8-B742-3B9C92A3E6FE}" type="slidenum">
              <a:rPr lang="en-US" smtClean="0"/>
              <a:pPr/>
              <a:t>6</a:t>
            </a:fld>
            <a:endParaRPr lang="en-US" dirty="0"/>
          </a:p>
        </p:txBody>
      </p:sp>
      <p:sp>
        <p:nvSpPr>
          <p:cNvPr id="8" name="Slide Number Placeholder 3"/>
          <p:cNvSpPr txBox="1">
            <a:spLocks/>
          </p:cNvSpPr>
          <p:nvPr/>
        </p:nvSpPr>
        <p:spPr>
          <a:xfrm>
            <a:off x="7620000" y="6528259"/>
            <a:ext cx="1066800" cy="167847"/>
          </a:xfrm>
          <a:prstGeom prst="rect">
            <a:avLst/>
          </a:prstGeom>
        </p:spPr>
        <p:txBody>
          <a:bodyPr vert="horz" lIns="0" tIns="0" rIns="0" bIns="0" rtlCol="0" anchor="b"/>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F9BDA0-AF0E-4BA8-B742-3B9C92A3E6FE}" type="slidenum">
              <a:rPr lang="en-US" smtClean="0"/>
              <a:pPr/>
              <a:t>6</a:t>
            </a:fld>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p:spPr>
      </p:pic>
      <p:sp>
        <p:nvSpPr>
          <p:cNvPr id="12" name="TextBox 11"/>
          <p:cNvSpPr txBox="1"/>
          <p:nvPr/>
        </p:nvSpPr>
        <p:spPr>
          <a:xfrm>
            <a:off x="584880" y="5773075"/>
            <a:ext cx="4767056" cy="276999"/>
          </a:xfrm>
          <a:prstGeom prst="rect">
            <a:avLst/>
          </a:prstGeom>
          <a:noFill/>
        </p:spPr>
        <p:txBody>
          <a:bodyPr wrap="square" rtlCol="0">
            <a:spAutoFit/>
          </a:bodyPr>
          <a:lstStyle/>
          <a:p>
            <a:r>
              <a:rPr lang="en-US" sz="1200" dirty="0" smtClean="0"/>
              <a:t>* New Hampshire and Tennessee tax HSA earnings.</a:t>
            </a:r>
            <a:endParaRPr lang="en-US" sz="1200" dirty="0"/>
          </a:p>
        </p:txBody>
      </p:sp>
      <p:sp>
        <p:nvSpPr>
          <p:cNvPr id="16"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22"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You’re partially right.</a:t>
            </a:r>
          </a:p>
        </p:txBody>
      </p:sp>
      <p:sp>
        <p:nvSpPr>
          <p:cNvPr id="23" name="Content Placeholder 20"/>
          <p:cNvSpPr txBox="1">
            <a:spLocks/>
          </p:cNvSpPr>
          <p:nvPr/>
        </p:nvSpPr>
        <p:spPr>
          <a:xfrm>
            <a:off x="1174751" y="2480617"/>
            <a:ext cx="5772150"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r>
              <a:rPr lang="en-US" dirty="0"/>
              <a:t>Your savings grow tax-free</a:t>
            </a:r>
            <a:r>
              <a:rPr lang="en-US" dirty="0" smtClean="0"/>
              <a:t>.*</a:t>
            </a:r>
            <a:endParaRPr lang="en-US" dirty="0"/>
          </a:p>
          <a:p>
            <a:r>
              <a:rPr lang="en-US" dirty="0"/>
              <a:t>Your deposits are exempt from </a:t>
            </a:r>
            <a:r>
              <a:rPr lang="en-US" dirty="0" smtClean="0"/>
              <a:t>payroll tax, </a:t>
            </a:r>
            <a:r>
              <a:rPr lang="en-US" dirty="0"/>
              <a:t>federal </a:t>
            </a:r>
            <a:r>
              <a:rPr lang="en-US" dirty="0" smtClean="0"/>
              <a:t>income tax and </a:t>
            </a:r>
            <a:r>
              <a:rPr lang="en-US" dirty="0"/>
              <a:t>most state income taxes</a:t>
            </a:r>
            <a:r>
              <a:rPr lang="en-US" dirty="0" smtClean="0"/>
              <a:t>.</a:t>
            </a:r>
            <a:endParaRPr lang="en-US" dirty="0"/>
          </a:p>
          <a:p>
            <a:r>
              <a:rPr lang="en-US" dirty="0" smtClean="0"/>
              <a:t>The money you </a:t>
            </a:r>
            <a:r>
              <a:rPr lang="en-US" dirty="0"/>
              <a:t>spend on qualified expenses is </a:t>
            </a:r>
            <a:r>
              <a:rPr lang="en-US" dirty="0" smtClean="0"/>
              <a:t/>
            </a:r>
            <a:br>
              <a:rPr lang="en-US" dirty="0" smtClean="0"/>
            </a:br>
            <a:r>
              <a:rPr lang="en-US" dirty="0" smtClean="0"/>
              <a:t>income-tax </a:t>
            </a:r>
            <a:r>
              <a:rPr lang="en-US" dirty="0"/>
              <a:t>free, too.</a:t>
            </a:r>
          </a:p>
        </p:txBody>
      </p:sp>
      <p:sp>
        <p:nvSpPr>
          <p:cNvPr id="24" name="Title 1"/>
          <p:cNvSpPr txBox="1">
            <a:spLocks/>
          </p:cNvSpPr>
          <p:nvPr/>
        </p:nvSpPr>
        <p:spPr>
          <a:xfrm>
            <a:off x="641350" y="18678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With an HSA, you get triple tax savings:</a:t>
            </a:r>
          </a:p>
        </p:txBody>
      </p:sp>
      <p:sp>
        <p:nvSpPr>
          <p:cNvPr id="25" name="Title 1"/>
          <p:cNvSpPr txBox="1">
            <a:spLocks/>
          </p:cNvSpPr>
          <p:nvPr/>
        </p:nvSpPr>
        <p:spPr>
          <a:xfrm>
            <a:off x="641350" y="4697285"/>
            <a:ext cx="56070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00B0F0"/>
                </a:solidFill>
                <a:hlinkClick r:id="rId3"/>
              </a:rPr>
              <a:t>Watch this video</a:t>
            </a:r>
            <a:r>
              <a:rPr lang="en-US" dirty="0">
                <a:solidFill>
                  <a:srgbClr val="00B0F0"/>
                </a:solidFill>
              </a:rPr>
              <a:t> </a:t>
            </a:r>
            <a:r>
              <a:rPr lang="en-US" dirty="0"/>
              <a:t>to learn more about HSA tax savings.</a:t>
            </a:r>
          </a:p>
        </p:txBody>
      </p:sp>
      <p:pic>
        <p:nvPicPr>
          <p:cNvPr id="13" name="Picture 12">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207112"/>
            <a:ext cx="1727200" cy="1727200"/>
          </a:xfrm>
          <a:prstGeom prst="rect">
            <a:avLst/>
          </a:prstGeom>
        </p:spPr>
      </p:pic>
    </p:spTree>
    <p:extLst>
      <p:ext uri="{BB962C8B-B14F-4D97-AF65-F5344CB8AC3E}">
        <p14:creationId xmlns:p14="http://schemas.microsoft.com/office/powerpoint/2010/main" val="137593668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7</a:t>
            </a:fld>
            <a:endParaRPr lang="en-US" dirty="0"/>
          </a:p>
        </p:txBody>
      </p:sp>
      <p:sp>
        <p:nvSpPr>
          <p:cNvPr id="6" name="Slide Number Placeholder 3"/>
          <p:cNvSpPr txBox="1">
            <a:spLocks/>
          </p:cNvSpPr>
          <p:nvPr/>
        </p:nvSpPr>
        <p:spPr>
          <a:xfrm>
            <a:off x="7620000" y="6528259"/>
            <a:ext cx="1066800" cy="167847"/>
          </a:xfrm>
          <a:prstGeom prst="rect">
            <a:avLst/>
          </a:prstGeom>
        </p:spPr>
        <p:txBody>
          <a:bodyPr vert="horz" lIns="0" tIns="0" rIns="0" bIns="0" rtlCol="0" anchor="b"/>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F9BDA0-AF0E-4BA8-B742-3B9C92A3E6FE}" type="slidenum">
              <a:rPr lang="en-US" smtClean="0"/>
              <a:pPr/>
              <a:t>7</a:t>
            </a:fld>
            <a:endParaRPr lang="en-US" dirty="0"/>
          </a:p>
        </p:txBody>
      </p:sp>
      <p:sp>
        <p:nvSpPr>
          <p:cNvPr id="7" name="Slide Number Placeholder 3"/>
          <p:cNvSpPr txBox="1">
            <a:spLocks/>
          </p:cNvSpPr>
          <p:nvPr/>
        </p:nvSpPr>
        <p:spPr>
          <a:xfrm>
            <a:off x="7620000" y="6528259"/>
            <a:ext cx="1066800" cy="167847"/>
          </a:xfrm>
          <a:prstGeom prst="rect">
            <a:avLst/>
          </a:prstGeom>
        </p:spPr>
        <p:txBody>
          <a:bodyPr vert="horz" lIns="0" tIns="0" rIns="0" bIns="0" rtlCol="0" anchor="b"/>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F9BDA0-AF0E-4BA8-B742-3B9C92A3E6FE}" type="slidenum">
              <a:rPr lang="en-US" smtClean="0"/>
              <a:pPr/>
              <a:t>7</a:t>
            </a:fld>
            <a:endParaRPr lang="en-US" dirty="0"/>
          </a:p>
        </p:txBody>
      </p:sp>
      <p:sp>
        <p:nvSpPr>
          <p:cNvPr id="10" name="Slide Number Placeholder 3"/>
          <p:cNvSpPr txBox="1">
            <a:spLocks/>
          </p:cNvSpPr>
          <p:nvPr/>
        </p:nvSpPr>
        <p:spPr>
          <a:xfrm>
            <a:off x="7620000" y="6528259"/>
            <a:ext cx="1066800" cy="167847"/>
          </a:xfrm>
          <a:prstGeom prst="rect">
            <a:avLst/>
          </a:prstGeom>
        </p:spPr>
        <p:txBody>
          <a:bodyPr vert="horz" lIns="0" tIns="0" rIns="0" bIns="0" rtlCol="0" anchor="b"/>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F9BDA0-AF0E-4BA8-B742-3B9C92A3E6FE}" type="slidenum">
              <a:rPr lang="en-US" smtClean="0"/>
              <a:pPr/>
              <a:t>7</a:t>
            </a:fld>
            <a:endParaRPr lang="en-US"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1001392"/>
            <a:ext cx="1739900" cy="1739900"/>
          </a:xfrm>
          <a:prstGeom prst="rect">
            <a:avLst/>
          </a:prstGeom>
        </p:spPr>
      </p:pic>
      <p:sp>
        <p:nvSpPr>
          <p:cNvPr id="14" name="TextBox 13"/>
          <p:cNvSpPr txBox="1"/>
          <p:nvPr/>
        </p:nvSpPr>
        <p:spPr>
          <a:xfrm>
            <a:off x="584880" y="5773075"/>
            <a:ext cx="4767056" cy="276999"/>
          </a:xfrm>
          <a:prstGeom prst="rect">
            <a:avLst/>
          </a:prstGeom>
          <a:noFill/>
        </p:spPr>
        <p:txBody>
          <a:bodyPr wrap="square" rtlCol="0">
            <a:spAutoFit/>
          </a:bodyPr>
          <a:lstStyle/>
          <a:p>
            <a:r>
              <a:rPr lang="en-US" sz="1200" dirty="0" smtClean="0"/>
              <a:t>* New Hampshire and Tennessee tax HSA earnings.</a:t>
            </a:r>
            <a:endParaRPr lang="en-US" sz="1200" dirty="0"/>
          </a:p>
        </p:txBody>
      </p:sp>
      <p:sp>
        <p:nvSpPr>
          <p:cNvPr id="18"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19"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You’re partially right.</a:t>
            </a:r>
          </a:p>
        </p:txBody>
      </p:sp>
      <p:sp>
        <p:nvSpPr>
          <p:cNvPr id="20" name="Content Placeholder 20"/>
          <p:cNvSpPr txBox="1">
            <a:spLocks/>
          </p:cNvSpPr>
          <p:nvPr/>
        </p:nvSpPr>
        <p:spPr>
          <a:xfrm>
            <a:off x="1174751" y="2480617"/>
            <a:ext cx="5556249" cy="2281884"/>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r>
              <a:rPr lang="en-US" dirty="0" smtClean="0"/>
              <a:t>The money </a:t>
            </a:r>
            <a:r>
              <a:rPr lang="en-US" dirty="0"/>
              <a:t>you spend on qualified expenses </a:t>
            </a:r>
            <a:r>
              <a:rPr lang="en-US" dirty="0" smtClean="0"/>
              <a:t>is </a:t>
            </a:r>
            <a:br>
              <a:rPr lang="en-US" dirty="0" smtClean="0"/>
            </a:br>
            <a:r>
              <a:rPr lang="en-US" dirty="0" smtClean="0"/>
              <a:t>free </a:t>
            </a:r>
            <a:r>
              <a:rPr lang="en-US" dirty="0"/>
              <a:t>from income tax</a:t>
            </a:r>
            <a:r>
              <a:rPr lang="en-US" dirty="0" smtClean="0"/>
              <a:t>.</a:t>
            </a:r>
            <a:endParaRPr lang="en-US" dirty="0"/>
          </a:p>
          <a:p>
            <a:r>
              <a:rPr lang="en-US" dirty="0"/>
              <a:t>Your deposits are exempt from </a:t>
            </a:r>
            <a:r>
              <a:rPr lang="en-US" dirty="0" smtClean="0"/>
              <a:t>payroll tax, </a:t>
            </a:r>
            <a:r>
              <a:rPr lang="en-US" dirty="0"/>
              <a:t>federal </a:t>
            </a:r>
            <a:r>
              <a:rPr lang="en-US" dirty="0" smtClean="0"/>
              <a:t>income tax and </a:t>
            </a:r>
            <a:r>
              <a:rPr lang="en-US" dirty="0"/>
              <a:t>most state income taxes</a:t>
            </a:r>
            <a:r>
              <a:rPr lang="en-US" dirty="0" smtClean="0"/>
              <a:t>.</a:t>
            </a:r>
            <a:endParaRPr lang="en-US" dirty="0"/>
          </a:p>
          <a:p>
            <a:r>
              <a:rPr lang="en-US" dirty="0"/>
              <a:t>Your savings grow tax-free.*</a:t>
            </a:r>
          </a:p>
        </p:txBody>
      </p:sp>
      <p:sp>
        <p:nvSpPr>
          <p:cNvPr id="21" name="Title 1"/>
          <p:cNvSpPr txBox="1">
            <a:spLocks/>
          </p:cNvSpPr>
          <p:nvPr/>
        </p:nvSpPr>
        <p:spPr>
          <a:xfrm>
            <a:off x="641350" y="18678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With an HSA, you get triple tax savings:</a:t>
            </a:r>
          </a:p>
        </p:txBody>
      </p:sp>
      <p:sp>
        <p:nvSpPr>
          <p:cNvPr id="22" name="Title 1"/>
          <p:cNvSpPr txBox="1">
            <a:spLocks/>
          </p:cNvSpPr>
          <p:nvPr/>
        </p:nvSpPr>
        <p:spPr>
          <a:xfrm>
            <a:off x="641350" y="4697285"/>
            <a:ext cx="56070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00B0F0"/>
                </a:solidFill>
                <a:hlinkClick r:id="rId3"/>
              </a:rPr>
              <a:t>Watch this video</a:t>
            </a:r>
            <a:r>
              <a:rPr lang="en-US" dirty="0">
                <a:solidFill>
                  <a:srgbClr val="00B0F0"/>
                </a:solidFill>
              </a:rPr>
              <a:t> </a:t>
            </a:r>
            <a:r>
              <a:rPr lang="en-US" dirty="0"/>
              <a:t>to learn more about HSA tax savings.</a:t>
            </a:r>
          </a:p>
        </p:txBody>
      </p:sp>
      <p:pic>
        <p:nvPicPr>
          <p:cNvPr id="15" name="Picture 14">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207112"/>
            <a:ext cx="1727200" cy="1727200"/>
          </a:xfrm>
          <a:prstGeom prst="rect">
            <a:avLst/>
          </a:prstGeom>
        </p:spPr>
      </p:pic>
    </p:spTree>
    <p:extLst>
      <p:ext uri="{BB962C8B-B14F-4D97-AF65-F5344CB8AC3E}">
        <p14:creationId xmlns:p14="http://schemas.microsoft.com/office/powerpoint/2010/main" val="68796517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8</a:t>
            </a:fld>
            <a:endParaRPr lang="en-US" dirty="0"/>
          </a:p>
        </p:txBody>
      </p:sp>
      <p:sp>
        <p:nvSpPr>
          <p:cNvPr id="7" name="Slide Number Placeholder 2"/>
          <p:cNvSpPr txBox="1">
            <a:spLocks/>
          </p:cNvSpPr>
          <p:nvPr/>
        </p:nvSpPr>
        <p:spPr>
          <a:xfrm>
            <a:off x="7620000" y="6528259"/>
            <a:ext cx="1066800" cy="167847"/>
          </a:xfrm>
          <a:prstGeom prst="rect">
            <a:avLst/>
          </a:prstGeom>
        </p:spPr>
        <p:txBody>
          <a:bodyPr vert="horz" lIns="0" tIns="0" rIns="0" bIns="0" rtlCol="0" anchor="b"/>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F9BDA0-AF0E-4BA8-B742-3B9C92A3E6FE}" type="slidenum">
              <a:rPr lang="en-US" smtClean="0"/>
              <a:pPr/>
              <a:t>8</a:t>
            </a:fld>
            <a:endParaRPr lang="en-US" dirty="0"/>
          </a:p>
        </p:txBody>
      </p:sp>
      <p:sp>
        <p:nvSpPr>
          <p:cNvPr id="46"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grpSp>
        <p:nvGrpSpPr>
          <p:cNvPr id="48" name="Group 47"/>
          <p:cNvGrpSpPr/>
          <p:nvPr/>
        </p:nvGrpSpPr>
        <p:grpSpPr>
          <a:xfrm>
            <a:off x="1189651" y="2488205"/>
            <a:ext cx="775046" cy="776039"/>
            <a:chOff x="754063" y="547876"/>
            <a:chExt cx="1022865" cy="1024178"/>
          </a:xfrm>
        </p:grpSpPr>
        <p:sp>
          <p:nvSpPr>
            <p:cNvPr id="49" name="Oval 48">
              <a:hlinkClick r:id="rId3" action="ppaction://hlinksldjump"/>
            </p:cNvPr>
            <p:cNvSpPr/>
            <p:nvPr/>
          </p:nvSpPr>
          <p:spPr>
            <a:xfrm>
              <a:off x="754063" y="549189"/>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50" name="TextBox 49">
              <a:hlinkClick r:id="rId3" action="ppaction://hlinksldjump"/>
            </p:cNvPr>
            <p:cNvSpPr txBox="1"/>
            <p:nvPr/>
          </p:nvSpPr>
          <p:spPr>
            <a:xfrm>
              <a:off x="863900" y="547876"/>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1</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grpSp>
        <p:nvGrpSpPr>
          <p:cNvPr id="51" name="Group 50"/>
          <p:cNvGrpSpPr/>
          <p:nvPr/>
        </p:nvGrpSpPr>
        <p:grpSpPr>
          <a:xfrm>
            <a:off x="1189651" y="3419423"/>
            <a:ext cx="775046" cy="788739"/>
            <a:chOff x="754063" y="2110033"/>
            <a:chExt cx="1022865" cy="1040939"/>
          </a:xfrm>
        </p:grpSpPr>
        <p:sp>
          <p:nvSpPr>
            <p:cNvPr id="52" name="Oval 51">
              <a:hlinkClick r:id="rId4" action="ppaction://hlinksldjump"/>
            </p:cNvPr>
            <p:cNvSpPr/>
            <p:nvPr/>
          </p:nvSpPr>
          <p:spPr>
            <a:xfrm>
              <a:off x="754063" y="2128107"/>
              <a:ext cx="1022865" cy="1022865"/>
            </a:xfrm>
            <a:prstGeom prst="ellipse">
              <a:avLst/>
            </a:prstGeom>
            <a:solidFill>
              <a:srgbClr val="00B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B4E3FF"/>
                </a:solidFill>
                <a:effectLst/>
                <a:uLnTx/>
                <a:uFillTx/>
                <a:latin typeface="Arial"/>
                <a:ea typeface="+mn-ea"/>
                <a:cs typeface="+mn-cs"/>
              </a:endParaRPr>
            </a:p>
          </p:txBody>
        </p:sp>
        <p:sp>
          <p:nvSpPr>
            <p:cNvPr id="53" name="TextBox 52">
              <a:hlinkClick r:id="rId4" action="ppaction://hlinksldjump"/>
            </p:cNvPr>
            <p:cNvSpPr txBox="1"/>
            <p:nvPr/>
          </p:nvSpPr>
          <p:spPr>
            <a:xfrm>
              <a:off x="863900" y="2110033"/>
              <a:ext cx="789460" cy="101547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i="0" u="none" strike="noStrike" kern="0" cap="none" spc="0" normalizeH="0" baseline="0" noProof="0" dirty="0" smtClean="0">
                  <a:ln>
                    <a:noFill/>
                  </a:ln>
                  <a:solidFill>
                    <a:srgbClr val="FFFFFF"/>
                  </a:solidFill>
                  <a:effectLst/>
                  <a:uLnTx/>
                  <a:uFillTx/>
                  <a:latin typeface="Arial"/>
                  <a:cs typeface="Arial"/>
                </a:rPr>
                <a:t>2</a:t>
              </a:r>
              <a:endParaRPr kumimoji="0" lang="en-US" sz="4400" i="0" u="none" strike="noStrike" kern="0" cap="none" spc="0" normalizeH="0" baseline="0" noProof="0" dirty="0">
                <a:ln>
                  <a:noFill/>
                </a:ln>
                <a:solidFill>
                  <a:srgbClr val="FFFFFF"/>
                </a:solidFill>
                <a:effectLst/>
                <a:uLnTx/>
                <a:uFillTx/>
                <a:latin typeface="Arial"/>
                <a:cs typeface="Arial"/>
              </a:endParaRPr>
            </a:p>
          </p:txBody>
        </p:sp>
      </p:grpSp>
      <p:cxnSp>
        <p:nvCxnSpPr>
          <p:cNvPr id="60" name="Straight Connector 59"/>
          <p:cNvCxnSpPr/>
          <p:nvPr/>
        </p:nvCxnSpPr>
        <p:spPr>
          <a:xfrm flipH="1">
            <a:off x="1189652" y="3347308"/>
            <a:ext cx="7954348" cy="0"/>
          </a:xfrm>
          <a:prstGeom prst="line">
            <a:avLst/>
          </a:prstGeom>
          <a:noFill/>
          <a:ln w="12700" cap="flat" cmpd="sng" algn="ctr">
            <a:solidFill>
              <a:srgbClr val="798387"/>
            </a:solidFill>
            <a:prstDash val="solid"/>
          </a:ln>
          <a:effectLst/>
        </p:spPr>
      </p:cxnSp>
      <p:sp>
        <p:nvSpPr>
          <p:cNvPr id="65" name="TextBox 64"/>
          <p:cNvSpPr txBox="1"/>
          <p:nvPr/>
        </p:nvSpPr>
        <p:spPr>
          <a:xfrm>
            <a:off x="2006649" y="2707541"/>
            <a:ext cx="6317226"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True</a:t>
            </a:r>
            <a:endParaRPr lang="en-US" sz="1600" b="1" dirty="0">
              <a:solidFill>
                <a:srgbClr val="4D4D4D"/>
              </a:solidFill>
            </a:endParaRPr>
          </a:p>
        </p:txBody>
      </p:sp>
      <p:sp>
        <p:nvSpPr>
          <p:cNvPr id="66" name="TextBox 65"/>
          <p:cNvSpPr txBox="1"/>
          <p:nvPr/>
        </p:nvSpPr>
        <p:spPr>
          <a:xfrm>
            <a:off x="2006648" y="3614538"/>
            <a:ext cx="6426995" cy="338554"/>
          </a:xfrm>
          <a:prstGeom prst="rect">
            <a:avLst/>
          </a:prstGeom>
          <a:noFill/>
        </p:spPr>
        <p:txBody>
          <a:bodyPr wrap="square" rtlCol="0">
            <a:spAutoFit/>
          </a:bodyPr>
          <a:lstStyle/>
          <a:p>
            <a:pPr>
              <a:spcAft>
                <a:spcPts val="400"/>
              </a:spcAft>
              <a:buClr>
                <a:schemeClr val="accent3"/>
              </a:buClr>
            </a:pPr>
            <a:r>
              <a:rPr lang="en-US" sz="1600" b="1" dirty="0" smtClean="0">
                <a:solidFill>
                  <a:srgbClr val="4D4D4D"/>
                </a:solidFill>
              </a:rPr>
              <a:t>False</a:t>
            </a:r>
            <a:endParaRPr lang="en-US" sz="1600" b="1" dirty="0">
              <a:solidFill>
                <a:srgbClr val="4D4D4D"/>
              </a:solidFill>
            </a:endParaRPr>
          </a:p>
        </p:txBody>
      </p:sp>
      <p:sp>
        <p:nvSpPr>
          <p:cNvPr id="69" name="Title 1"/>
          <p:cNvSpPr txBox="1">
            <a:spLocks/>
          </p:cNvSpPr>
          <p:nvPr/>
        </p:nvSpPr>
        <p:spPr>
          <a:xfrm>
            <a:off x="641350" y="1474139"/>
            <a:ext cx="522605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t>Preventive care is covered 100% by the Choice Plus </a:t>
            </a:r>
            <a:r>
              <a:rPr lang="en-US" dirty="0" smtClean="0"/>
              <a:t>Plan with HSA.</a:t>
            </a:r>
            <a:endParaRPr lang="en-US" dirty="0"/>
          </a:p>
        </p:txBody>
      </p:sp>
      <p:pic>
        <p:nvPicPr>
          <p:cNvPr id="70" name="Picture 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67889" y="1006481"/>
            <a:ext cx="1734811" cy="1734811"/>
          </a:xfrm>
          <a:prstGeom prst="rect">
            <a:avLst/>
          </a:prstGeom>
        </p:spPr>
      </p:pic>
    </p:spTree>
    <p:extLst>
      <p:ext uri="{BB962C8B-B14F-4D97-AF65-F5344CB8AC3E}">
        <p14:creationId xmlns:p14="http://schemas.microsoft.com/office/powerpoint/2010/main" val="1385371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F9BDA0-AF0E-4BA8-B742-3B9C92A3E6FE}" type="slidenum">
              <a:rPr lang="en-US" smtClean="0"/>
              <a:t>9</a:t>
            </a:fld>
            <a:endParaRPr lang="en-US" dirty="0"/>
          </a:p>
        </p:txBody>
      </p:sp>
      <p:sp>
        <p:nvSpPr>
          <p:cNvPr id="6" name="Title 1"/>
          <p:cNvSpPr txBox="1">
            <a:spLocks/>
          </p:cNvSpPr>
          <p:nvPr/>
        </p:nvSpPr>
        <p:spPr>
          <a:xfrm>
            <a:off x="641350" y="1194739"/>
            <a:ext cx="5943600" cy="7905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t>Right answer!</a:t>
            </a:r>
            <a:endParaRPr lang="en-US" dirty="0"/>
          </a:p>
        </p:txBody>
      </p:sp>
      <p:sp>
        <p:nvSpPr>
          <p:cNvPr id="7" name="Title 1"/>
          <p:cNvSpPr txBox="1">
            <a:spLocks/>
          </p:cNvSpPr>
          <p:nvPr/>
        </p:nvSpPr>
        <p:spPr>
          <a:xfrm>
            <a:off x="641350" y="4908535"/>
            <a:ext cx="5721350" cy="1290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smtClean="0">
                <a:solidFill>
                  <a:srgbClr val="00B0F0"/>
                </a:solidFill>
                <a:hlinkClick r:id="rId2"/>
              </a:rPr>
              <a:t>Watch this video</a:t>
            </a:r>
            <a:r>
              <a:rPr lang="en-US" dirty="0" smtClean="0"/>
              <a:t> to learn </a:t>
            </a:r>
            <a:r>
              <a:rPr lang="en-US" dirty="0"/>
              <a:t>more about preventive care coverage and how your plan works.</a:t>
            </a:r>
          </a:p>
        </p:txBody>
      </p:sp>
      <p:sp>
        <p:nvSpPr>
          <p:cNvPr id="10" name="Title 1"/>
          <p:cNvSpPr>
            <a:spLocks noGrp="1"/>
          </p:cNvSpPr>
          <p:nvPr>
            <p:ph type="title"/>
          </p:nvPr>
        </p:nvSpPr>
        <p:spPr>
          <a:xfrm>
            <a:off x="627184" y="292100"/>
            <a:ext cx="5943600" cy="790578"/>
          </a:xfrm>
        </p:spPr>
        <p:txBody>
          <a:bodyPr>
            <a:normAutofit/>
          </a:bodyPr>
          <a:lstStyle/>
          <a:p>
            <a:r>
              <a:rPr lang="en-US" sz="1600" dirty="0" smtClean="0">
                <a:solidFill>
                  <a:srgbClr val="00B0F0"/>
                </a:solidFill>
              </a:rPr>
              <a:t>QUIZ:</a:t>
            </a:r>
            <a:r>
              <a:rPr lang="en-US" sz="1600" dirty="0" smtClean="0"/>
              <a:t> Choice Plus Plan with HSA</a:t>
            </a:r>
            <a:endParaRPr lang="en-US" sz="1600" dirty="0"/>
          </a:p>
        </p:txBody>
      </p:sp>
      <p:sp>
        <p:nvSpPr>
          <p:cNvPr id="11" name="Content Placeholder 20"/>
          <p:cNvSpPr txBox="1">
            <a:spLocks/>
          </p:cNvSpPr>
          <p:nvPr/>
        </p:nvSpPr>
        <p:spPr>
          <a:xfrm>
            <a:off x="1174750" y="3187701"/>
            <a:ext cx="5988049" cy="1574798"/>
          </a:xfrm>
          <a:prstGeom prst="rect">
            <a:avLst/>
          </a:prstGeom>
        </p:spPr>
        <p:txBody>
          <a:bodyPr vert="horz" lIns="91440" tIns="45720" rIns="91440" bIns="45720" rtlCol="0">
            <a:noAutofit/>
          </a:bodyPr>
          <a:lst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a:lstStyle>
          <a:p>
            <a:r>
              <a:rPr lang="en-US" dirty="0"/>
              <a:t>You don’t pay anything out of your pocket for routine preventive care.</a:t>
            </a:r>
          </a:p>
        </p:txBody>
      </p:sp>
      <p:sp>
        <p:nvSpPr>
          <p:cNvPr id="12" name="Title 1"/>
          <p:cNvSpPr txBox="1">
            <a:spLocks/>
          </p:cNvSpPr>
          <p:nvPr/>
        </p:nvSpPr>
        <p:spPr>
          <a:xfrm>
            <a:off x="641350" y="1867838"/>
            <a:ext cx="5943600" cy="13198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kern="1200">
                <a:solidFill>
                  <a:schemeClr val="accent1"/>
                </a:solidFill>
                <a:latin typeface="+mj-lt"/>
                <a:ea typeface="+mj-ea"/>
                <a:cs typeface="+mj-cs"/>
              </a:defRPr>
            </a:lvl1pPr>
          </a:lstStyle>
          <a:p>
            <a:r>
              <a:rPr lang="en-US" dirty="0">
                <a:solidFill>
                  <a:srgbClr val="4D4D4D"/>
                </a:solidFill>
              </a:rPr>
              <a:t>Routine preventive services are covered 100% by your high deductible health plan.</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7889" y="1006481"/>
            <a:ext cx="1734811" cy="1734811"/>
          </a:xfrm>
          <a:prstGeom prst="rect">
            <a:avLst/>
          </a:prstGeom>
        </p:spPr>
      </p:pic>
      <p:pic>
        <p:nvPicPr>
          <p:cNvPr id="14" name="Picture 13">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5500" y="4753212"/>
            <a:ext cx="1727200" cy="1727200"/>
          </a:xfrm>
          <a:prstGeom prst="rect">
            <a:avLst/>
          </a:prstGeom>
        </p:spPr>
      </p:pic>
    </p:spTree>
    <p:extLst>
      <p:ext uri="{BB962C8B-B14F-4D97-AF65-F5344CB8AC3E}">
        <p14:creationId xmlns:p14="http://schemas.microsoft.com/office/powerpoint/2010/main" val="168597460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sld>
</file>

<file path=ppt/theme/theme1.xml><?xml version="1.0" encoding="utf-8"?>
<a:theme xmlns:a="http://schemas.openxmlformats.org/drawingml/2006/main" name="UnitedHealthcare">
  <a:themeElements>
    <a:clrScheme name="UnitedHealthcare_AllColors_3.0">
      <a:dk1>
        <a:srgbClr val="8C9599"/>
      </a:dk1>
      <a:lt1>
        <a:srgbClr val="FFFFFF"/>
      </a:lt1>
      <a:dk2>
        <a:srgbClr val="122377"/>
      </a:dk2>
      <a:lt2>
        <a:srgbClr val="C0E9FF"/>
      </a:lt2>
      <a:accent1>
        <a:srgbClr val="003DA1"/>
      </a:accent1>
      <a:accent2>
        <a:srgbClr val="FF5F0E"/>
      </a:accent2>
      <a:accent3>
        <a:srgbClr val="00A8F7"/>
      </a:accent3>
      <a:accent4>
        <a:srgbClr val="9521AD"/>
      </a:accent4>
      <a:accent5>
        <a:srgbClr val="21B01E"/>
      </a:accent5>
      <a:accent6>
        <a:srgbClr val="E91B18"/>
      </a:accent6>
      <a:hlink>
        <a:srgbClr val="003DA1"/>
      </a:hlink>
      <a:folHlink>
        <a:srgbClr val="00A8F7"/>
      </a:folHlink>
    </a:clrScheme>
    <a:fontScheme name="UnitedHealthca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A8F7"/>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00A8F7"/>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71450" indent="-171450">
          <a:spcAft>
            <a:spcPts val="400"/>
          </a:spcAft>
          <a:buClr>
            <a:schemeClr val="accent3"/>
          </a:buClr>
          <a:buFont typeface="Arial" panose="020B0604020202020204" pitchFamily="34" charset="0"/>
          <a:buChar char="•"/>
          <a:defRPr dirty="0" smtClean="0">
            <a:solidFill>
              <a:srgbClr val="4D4D4D"/>
            </a:solidFill>
          </a:defRPr>
        </a:defPPr>
      </a:lstStyle>
    </a:txDef>
  </a:objectDefaults>
  <a:extraClrSchemeLst/>
</a:theme>
</file>

<file path=ppt/theme/theme2.xml><?xml version="1.0" encoding="utf-8"?>
<a:theme xmlns:a="http://schemas.openxmlformats.org/drawingml/2006/main" name="Office Theme">
  <a:themeElements>
    <a:clrScheme name="UnitedHealthcare_AllColors_3.0">
      <a:dk1>
        <a:srgbClr val="8C9599"/>
      </a:dk1>
      <a:lt1>
        <a:srgbClr val="FFFFFF"/>
      </a:lt1>
      <a:dk2>
        <a:srgbClr val="122377"/>
      </a:dk2>
      <a:lt2>
        <a:srgbClr val="C0E9FF"/>
      </a:lt2>
      <a:accent1>
        <a:srgbClr val="003DA1"/>
      </a:accent1>
      <a:accent2>
        <a:srgbClr val="FF5F0E"/>
      </a:accent2>
      <a:accent3>
        <a:srgbClr val="00A8F7"/>
      </a:accent3>
      <a:accent4>
        <a:srgbClr val="9521AD"/>
      </a:accent4>
      <a:accent5>
        <a:srgbClr val="21B01E"/>
      </a:accent5>
      <a:accent6>
        <a:srgbClr val="E91B18"/>
      </a:accent6>
      <a:hlink>
        <a:srgbClr val="003DA1"/>
      </a:hlink>
      <a:folHlink>
        <a:srgbClr val="00A8F7"/>
      </a:folHlink>
    </a:clrScheme>
    <a:fontScheme name="UnitedHealthca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UnitedHealthcare_AllColors_3.0">
      <a:dk1>
        <a:srgbClr val="8C9599"/>
      </a:dk1>
      <a:lt1>
        <a:srgbClr val="FFFFFF"/>
      </a:lt1>
      <a:dk2>
        <a:srgbClr val="122377"/>
      </a:dk2>
      <a:lt2>
        <a:srgbClr val="C0E9FF"/>
      </a:lt2>
      <a:accent1>
        <a:srgbClr val="003DA1"/>
      </a:accent1>
      <a:accent2>
        <a:srgbClr val="FF5F0E"/>
      </a:accent2>
      <a:accent3>
        <a:srgbClr val="00A8F7"/>
      </a:accent3>
      <a:accent4>
        <a:srgbClr val="9521AD"/>
      </a:accent4>
      <a:accent5>
        <a:srgbClr val="21B01E"/>
      </a:accent5>
      <a:accent6>
        <a:srgbClr val="E91B18"/>
      </a:accent6>
      <a:hlink>
        <a:srgbClr val="003DA1"/>
      </a:hlink>
      <a:folHlink>
        <a:srgbClr val="00A8F7"/>
      </a:folHlink>
    </a:clrScheme>
    <a:fontScheme name="UnitedHealthca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9E30C7E3807845836FE04EDEB44627" ma:contentTypeVersion="1" ma:contentTypeDescription="Create a new document." ma:contentTypeScope="" ma:versionID="4e4146f9fc0b46525ce821da40fe5664">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AFB14E-DC30-4CDE-AB6B-0F4986A15717}">
  <ds:schemaRef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B57AE9C1-FE24-4B67-A96F-E75470B8F81B}">
  <ds:schemaRefs>
    <ds:schemaRef ds:uri="http://schemas.microsoft.com/sharepoint/v3/contenttype/forms"/>
  </ds:schemaRefs>
</ds:datastoreItem>
</file>

<file path=customXml/itemProps3.xml><?xml version="1.0" encoding="utf-8"?>
<ds:datastoreItem xmlns:ds="http://schemas.openxmlformats.org/officeDocument/2006/customXml" ds:itemID="{C5B4D512-E5E1-4DD1-97BC-4DA91B9AF1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Theme</Template>
  <TotalTime>1356</TotalTime>
  <Words>1242</Words>
  <Application>Microsoft Office PowerPoint</Application>
  <PresentationFormat>On-screen Show (4:3)</PresentationFormat>
  <Paragraphs>171</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UnitedHealthcare</vt:lpstr>
      <vt:lpstr>Choice Plus Plan with  Health Savings Account (HSA)</vt:lpstr>
      <vt:lpstr>PowerPoint Presentation</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lpstr>QUIZ: Choice Plus Plan with HSA</vt:lpstr>
    </vt:vector>
  </TitlesOfParts>
  <Company>UnitedHealth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Charts, Moira K</dc:creator>
  <cp:lastModifiedBy>Brandt, Nicole</cp:lastModifiedBy>
  <cp:revision>116</cp:revision>
  <dcterms:created xsi:type="dcterms:W3CDTF">2017-04-30T13:48:41Z</dcterms:created>
  <dcterms:modified xsi:type="dcterms:W3CDTF">2018-10-24T21:09:18Z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0x0101005F9E30C7E3807845836FE04EDEB44627</vt:lpwstr>
  </property>
</Properties>
</file>